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10"/>
  </p:notesMasterIdLst>
  <p:handoutMasterIdLst>
    <p:handoutMasterId r:id="rId11"/>
  </p:handoutMasterIdLst>
  <p:sldIdLst>
    <p:sldId id="357" r:id="rId2"/>
    <p:sldId id="450" r:id="rId3"/>
    <p:sldId id="442" r:id="rId4"/>
    <p:sldId id="446" r:id="rId5"/>
    <p:sldId id="447" r:id="rId6"/>
    <p:sldId id="448" r:id="rId7"/>
    <p:sldId id="449" r:id="rId8"/>
    <p:sldId id="445" r:id="rId9"/>
  </p:sldIdLst>
  <p:sldSz cx="9144000" cy="5143500" type="screen16x9"/>
  <p:notesSz cx="6761163" cy="9942513"/>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modifyVerifier cryptProviderType="rsaAES" cryptAlgorithmClass="hash" cryptAlgorithmType="typeAny" cryptAlgorithmSid="14" spinCount="100000" saltData="S3m1YxkomUeE7/1zTE/fQQ==" hashData="OWexV2RwAsM1qJx2BVdfbc/QctsiYTEiWoEJVESTrolTZTRpamvlc/kCFd00sgNS+OJNhcv9QBl7bLgp9/bUtg=="/>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10E0"/>
    <a:srgbClr val="AB559B"/>
    <a:srgbClr val="005DA2"/>
    <a:srgbClr val="FF6201"/>
    <a:srgbClr val="FA9F86"/>
    <a:srgbClr val="C4C7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74463" autoAdjust="0"/>
  </p:normalViewPr>
  <p:slideViewPr>
    <p:cSldViewPr snapToGrid="0">
      <p:cViewPr varScale="1">
        <p:scale>
          <a:sx n="126" d="100"/>
          <a:sy n="126" d="100"/>
        </p:scale>
        <p:origin x="91" y="19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0" d="100"/>
          <a:sy n="80" d="100"/>
        </p:scale>
        <p:origin x="316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29761" y="0"/>
            <a:ext cx="2929837" cy="498852"/>
          </a:xfrm>
          <a:prstGeom prst="rect">
            <a:avLst/>
          </a:prstGeom>
        </p:spPr>
        <p:txBody>
          <a:bodyPr vert="horz" lIns="91440" tIns="45720" rIns="91440" bIns="45720" rtlCol="0"/>
          <a:lstStyle>
            <a:lvl1pPr algn="r">
              <a:defRPr sz="1200"/>
            </a:lvl1pPr>
          </a:lstStyle>
          <a:p>
            <a:fld id="{4A79515A-5222-4F01-879C-8A4FDD1B0536}" type="datetimeFigureOut">
              <a:rPr lang="zh-CN" altLang="en-US" smtClean="0"/>
              <a:t>2024/7/4</a:t>
            </a:fld>
            <a:endParaRPr lang="zh-CN" altLang="en-US"/>
          </a:p>
        </p:txBody>
      </p:sp>
      <p:sp>
        <p:nvSpPr>
          <p:cNvPr id="4" name="页脚占位符 3"/>
          <p:cNvSpPr>
            <a:spLocks noGrp="1"/>
          </p:cNvSpPr>
          <p:nvPr>
            <p:ph type="ftr" sz="quarter" idx="2"/>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29761" y="9443662"/>
            <a:ext cx="2929837" cy="498851"/>
          </a:xfrm>
          <a:prstGeom prst="rect">
            <a:avLst/>
          </a:prstGeom>
        </p:spPr>
        <p:txBody>
          <a:bodyPr vert="horz" lIns="91440" tIns="45720" rIns="91440" bIns="45720" rtlCol="0" anchor="b"/>
          <a:lstStyle>
            <a:lvl1pPr algn="r">
              <a:defRPr sz="1200"/>
            </a:lvl1pPr>
          </a:lstStyle>
          <a:p>
            <a:fld id="{878FFAD9-53DE-42F6-98D8-C7F9888970C0}"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A09DE9EE-F82A-44FC-9338-200B4E080055}" type="datetimeFigureOut">
              <a:rPr lang="zh-CN" altLang="en-US" smtClean="0"/>
              <a:t>2024/7/4</a:t>
            </a:fld>
            <a:endParaRPr lang="zh-CN" altLang="en-US"/>
          </a:p>
        </p:txBody>
      </p:sp>
      <p:sp>
        <p:nvSpPr>
          <p:cNvPr id="4" name="幻灯片图像占位符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C6F8553E-6660-4B95-9869-B2777316F5C2}"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chemeClr val="bg1"/>
        </a:solidFill>
        <a:effectLst/>
      </p:bgPr>
    </p:bg>
    <p:spTree>
      <p:nvGrpSpPr>
        <p:cNvPr id="1" name=""/>
        <p:cNvGrpSpPr/>
        <p:nvPr/>
      </p:nvGrpSpPr>
      <p:grpSpPr>
        <a:xfrm>
          <a:off x="0" y="0"/>
          <a:ext cx="0" cy="0"/>
          <a:chOff x="0" y="0"/>
          <a:chExt cx="0" cy="0"/>
        </a:xfrm>
      </p:grpSpPr>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634727"/>
            <a:ext cx="3566160" cy="61722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76809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493166" y="1634727"/>
            <a:ext cx="3566160" cy="61722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zh-CN" altLang="en-US"/>
              <a:t>单击此处编辑母版文本样式</a:t>
            </a:r>
          </a:p>
        </p:txBody>
      </p:sp>
      <p:sp>
        <p:nvSpPr>
          <p:cNvPr id="6" name="Content Placeholder 5"/>
          <p:cNvSpPr>
            <a:spLocks noGrp="1"/>
          </p:cNvSpPr>
          <p:nvPr>
            <p:ph sz="quarter" idx="4"/>
          </p:nvPr>
        </p:nvSpPr>
        <p:spPr>
          <a:xfrm>
            <a:off x="449316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099C403-108C-4DD1-A7D7-1791313CAD60}" type="datetime1">
              <a:rPr lang="en-US" altLang="zh-CN" smtClean="0"/>
              <a:t>7/4/2024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11" name="表格 10"/>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A14010D-D7F9-453B-8CFC-260EF9CBB08A}" type="datetime1">
              <a:rPr lang="en-US" altLang="zh-CN" smtClean="0"/>
              <a:t>7/4/2024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6" name="表格 5"/>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964076-B25E-43A3-A775-52FD45DE12A3}" type="datetime1">
              <a:rPr lang="en-US" altLang="zh-CN" smtClean="0"/>
              <a:t>7/4/2024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783FDA4-53CF-4C89-A1EC-BB24DABFA69D}" type="slidenum">
              <a:rPr lang="zh-CN" altLang="en-US" smtClean="0"/>
              <a:t>‹#›</a:t>
            </a:fld>
            <a:endParaRPr lang="zh-CN" altLang="en-US"/>
          </a:p>
        </p:txBody>
      </p:sp>
      <p:sp>
        <p:nvSpPr>
          <p:cNvPr id="8" name="矩形 7"/>
          <p:cNvSpPr/>
          <p:nvPr userDrawn="1"/>
        </p:nvSpPr>
        <p:spPr>
          <a:xfrm>
            <a:off x="0" y="0"/>
            <a:ext cx="9144000" cy="49291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userDrawn="1"/>
        </p:nvPicPr>
        <p:blipFill>
          <a:blip r:embed="rId2"/>
          <a:stretch>
            <a:fillRect/>
          </a:stretch>
        </p:blipFill>
        <p:spPr>
          <a:xfrm>
            <a:off x="9525" y="0"/>
            <a:ext cx="776288" cy="1207294"/>
          </a:xfrm>
          <a:prstGeom prst="rect">
            <a:avLst/>
          </a:prstGeom>
          <a:noFill/>
          <a:ln w="9525">
            <a:noFill/>
          </a:ln>
        </p:spPr>
      </p:pic>
      <p:pic>
        <p:nvPicPr>
          <p:cNvPr id="10" name="内容占位符 4"/>
          <p:cNvPicPr>
            <a:picLocks noChangeAspect="1"/>
          </p:cNvPicPr>
          <p:nvPr userDrawn="1"/>
        </p:nvPicPr>
        <p:blipFill>
          <a:blip r:embed="rId3"/>
          <a:stretch>
            <a:fillRect/>
          </a:stretch>
        </p:blipFill>
        <p:spPr>
          <a:xfrm>
            <a:off x="6972305" y="60325"/>
            <a:ext cx="2036762" cy="382588"/>
          </a:xfrm>
          <a:prstGeom prst="rect">
            <a:avLst/>
          </a:prstGeom>
          <a:noFill/>
          <a:ln w="9525">
            <a:noFill/>
          </a:ln>
        </p:spPr>
      </p:pic>
      <p:sp>
        <p:nvSpPr>
          <p:cNvPr id="11" name="Title 1"/>
          <p:cNvSpPr>
            <a:spLocks noGrp="1"/>
          </p:cNvSpPr>
          <p:nvPr>
            <p:ph type="title"/>
          </p:nvPr>
        </p:nvSpPr>
        <p:spPr>
          <a:xfrm>
            <a:off x="900115" y="1"/>
            <a:ext cx="5957888" cy="492918"/>
          </a:xfrm>
        </p:spPr>
        <p:txBody>
          <a:bodyPr>
            <a:normAutofit/>
          </a:bodyPr>
          <a:lstStyle>
            <a:lvl1pPr>
              <a:defRPr sz="2400" b="1" spc="300">
                <a:solidFill>
                  <a:schemeClr val="bg1"/>
                </a:solidFill>
                <a:latin typeface="微软雅黑" panose="020B0503020204020204" pitchFamily="34" charset="-122"/>
                <a:ea typeface="微软雅黑" panose="020B0503020204020204" pitchFamily="34" charset="-122"/>
              </a:defRPr>
            </a:lvl1pPr>
          </a:lstStyle>
          <a:p>
            <a:r>
              <a:rPr lang="zh-CN" altLang="en-US" noProof="1"/>
              <a:t>单击此处编辑母版标题样式</a:t>
            </a:r>
            <a:endParaRPr lang="en-US" noProof="1"/>
          </a:p>
        </p:txBody>
      </p:sp>
      <p:graphicFrame>
        <p:nvGraphicFramePr>
          <p:cNvPr id="12" name="表格 11"/>
          <p:cNvGraphicFramePr>
            <a:graphicFrameLocks noGrp="1"/>
          </p:cNvGraphicFramePr>
          <p:nvPr userDrawn="1">
            <p:extLst>
              <p:ext uri="{D42A27DB-BD31-4B8C-83A1-F6EECF244321}">
                <p14:modId xmlns:p14="http://schemas.microsoft.com/office/powerpoint/2010/main" val="786342025"/>
              </p:ext>
            </p:extLst>
          </p:nvPr>
        </p:nvGraphicFramePr>
        <p:xfrm>
          <a:off x="-2830" y="666573"/>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pic>
        <p:nvPicPr>
          <p:cNvPr id="5" name="图片 4">
            <a:extLst>
              <a:ext uri="{FF2B5EF4-FFF2-40B4-BE49-F238E27FC236}">
                <a16:creationId xmlns:a16="http://schemas.microsoft.com/office/drawing/2014/main" id="{B769826C-94B6-4056-B1BF-6ABFF5C6E0BE}"/>
              </a:ext>
            </a:extLst>
          </p:cNvPr>
          <p:cNvPicPr>
            <a:picLocks noChangeAspect="1"/>
          </p:cNvPicPr>
          <p:nvPr userDrawn="1"/>
        </p:nvPicPr>
        <p:blipFill>
          <a:blip r:embed="rId4"/>
          <a:stretch>
            <a:fillRect/>
          </a:stretch>
        </p:blipFill>
        <p:spPr>
          <a:xfrm>
            <a:off x="13817" y="4277090"/>
            <a:ext cx="736708" cy="86641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768096" y="353632"/>
            <a:ext cx="3291840" cy="1303020"/>
          </a:xfrm>
        </p:spPr>
        <p:txBody>
          <a:bodyPr>
            <a:noAutofit/>
          </a:bodyPr>
          <a:lstStyle>
            <a:lvl1pPr>
              <a:lnSpc>
                <a:spcPct val="80000"/>
              </a:lnSpc>
              <a:defRPr sz="3000"/>
            </a:lvl1pPr>
          </a:lstStyle>
          <a:p>
            <a:r>
              <a:rPr lang="zh-CN" altLang="en-US"/>
              <a:t>单击此处编辑母版标题样式</a:t>
            </a:r>
            <a:endParaRPr lang="en-US" dirty="0"/>
          </a:p>
        </p:txBody>
      </p:sp>
      <p:sp>
        <p:nvSpPr>
          <p:cNvPr id="3" name="Content Placeholder 2"/>
          <p:cNvSpPr>
            <a:spLocks noGrp="1"/>
          </p:cNvSpPr>
          <p:nvPr>
            <p:ph idx="1"/>
          </p:nvPr>
        </p:nvSpPr>
        <p:spPr>
          <a:xfrm>
            <a:off x="4286250" y="617220"/>
            <a:ext cx="4258818" cy="3888486"/>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768096" y="1693129"/>
            <a:ext cx="3291840" cy="2821721"/>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33A8D93-222F-401C-BA18-146B4B408555}" type="datetime1">
              <a:rPr lang="en-US" altLang="zh-CN" smtClean="0"/>
              <a:t>7/4/2024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9" name="表格 8"/>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6B62BCDD-7E13-4EAD-829B-FA05AD203A89}"/>
              </a:ext>
            </a:extLst>
          </p:cNvPr>
          <p:cNvPicPr>
            <a:picLocks noChangeAspect="1"/>
          </p:cNvPicPr>
          <p:nvPr userDrawn="1"/>
        </p:nvPicPr>
        <p:blipFill>
          <a:blip r:embed="rId2"/>
          <a:stretch>
            <a:fillRect/>
          </a:stretch>
        </p:blipFill>
        <p:spPr>
          <a:xfrm>
            <a:off x="8407292" y="4277090"/>
            <a:ext cx="736708" cy="86641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3BD95AE-C653-4456-90CF-492370F00119}" type="datetime1">
              <a:rPr lang="en-US" altLang="zh-CN" smtClean="0"/>
              <a:t>7/4/2024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7" name="表格 6"/>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graphicFrame>
        <p:nvGraphicFramePr>
          <p:cNvPr id="8" name="表格 7"/>
          <p:cNvGraphicFramePr>
            <a:graphicFrameLocks noGrp="1"/>
          </p:cNvGraphicFramePr>
          <p:nvPr userDrawn="1"/>
        </p:nvGraphicFramePr>
        <p:xfrm>
          <a:off x="149562" y="15240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571500"/>
            <a:ext cx="1971675" cy="4057650"/>
          </a:xfrm>
        </p:spPr>
        <p:txBody>
          <a:bodyPr vert="eaVert" lIns="45720" tIns="91440" rIns="45720" bIns="91440"/>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2951" y="571500"/>
            <a:ext cx="5686425" cy="405765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BD25C71-5AF4-486A-9554-72CA9D2CE856}" type="datetime1">
              <a:rPr lang="en-US" altLang="zh-CN" smtClean="0"/>
              <a:t>7/4/2024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cxnSp>
        <p:nvCxnSpPr>
          <p:cNvPr id="7" name="Straight Connector 6"/>
          <p:cNvCxnSpPr/>
          <p:nvPr/>
        </p:nvCxnSpPr>
        <p:spPr>
          <a:xfrm rot="5400000" flipV="1">
            <a:off x="7543800" y="44447"/>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Grid">
          <a:fgClr>
            <a:schemeClr val="bg2">
              <a:lumMod val="50000"/>
            </a:schemeClr>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438912"/>
            <a:ext cx="7290054" cy="112471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714500"/>
            <a:ext cx="7290055" cy="3017520"/>
          </a:xfrm>
          <a:prstGeom prst="rect">
            <a:avLst/>
          </a:prstGeom>
        </p:spPr>
        <p:txBody>
          <a:bodyPr vert="horz" lIns="45720" tIns="45720" rIns="4572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8097" y="4853028"/>
            <a:ext cx="1615607"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300302E8-8207-4836-9AEA-E91729949E05}" type="datetime1">
              <a:rPr lang="en-US" altLang="zh-CN" smtClean="0"/>
              <a:t>7/4/2024</a:t>
            </a:fld>
            <a:endParaRPr lang="zh-CN" altLang="en-US"/>
          </a:p>
        </p:txBody>
      </p:sp>
      <p:sp>
        <p:nvSpPr>
          <p:cNvPr id="5" name="Footer Placeholder 4"/>
          <p:cNvSpPr>
            <a:spLocks noGrp="1"/>
          </p:cNvSpPr>
          <p:nvPr>
            <p:ph type="ftr" sz="quarter" idx="3"/>
          </p:nvPr>
        </p:nvSpPr>
        <p:spPr>
          <a:xfrm>
            <a:off x="3632200" y="4853028"/>
            <a:ext cx="4426094" cy="20574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zh-CN" altLang="en-US"/>
          </a:p>
        </p:txBody>
      </p:sp>
      <p:sp>
        <p:nvSpPr>
          <p:cNvPr id="6" name="Slide Number Placeholder 5"/>
          <p:cNvSpPr>
            <a:spLocks noGrp="1"/>
          </p:cNvSpPr>
          <p:nvPr>
            <p:ph type="sldNum" sz="quarter" idx="4"/>
          </p:nvPr>
        </p:nvSpPr>
        <p:spPr>
          <a:xfrm>
            <a:off x="8128000" y="4853028"/>
            <a:ext cx="730250"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1F5E3D0D-FE4C-47A7-B99B-FF98BB84CE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7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350" kern="1200">
          <a:solidFill>
            <a:schemeClr val="tx1"/>
          </a:solidFill>
          <a:latin typeface="+mn-lt"/>
          <a:ea typeface="+mn-ea"/>
          <a:cs typeface="+mn-cs"/>
        </a:defRPr>
      </a:lvl2pPr>
      <a:lvl3pPr marL="3359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6pPr>
      <a:lvl7pPr marL="7956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7pPr>
      <a:lvl8pPr marL="91186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8pPr>
      <a:lvl9pPr marL="10217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1</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040752" y="710936"/>
            <a:ext cx="7334912" cy="182112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工业机器人编程与系统集成</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algn="ctr" defTabSz="914400" fontAlgn="base">
              <a:lnSpc>
                <a:spcPct val="200000"/>
              </a:lnSpc>
              <a:spcBef>
                <a:spcPct val="0"/>
              </a:spcBef>
              <a:spcAft>
                <a:spcPct val="0"/>
              </a:spcAft>
              <a:defRPr/>
            </a:pP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92C0B11A-4E3E-44D5-8EC6-04D0CAA43DE6}"/>
              </a:ext>
            </a:extLst>
          </p:cNvPr>
          <p:cNvSpPr txBox="1"/>
          <p:nvPr/>
        </p:nvSpPr>
        <p:spPr bwMode="auto">
          <a:xfrm>
            <a:off x="1930137" y="3646354"/>
            <a:ext cx="5556142"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en-US" altLang="zh-CN"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2024</a:t>
            </a:r>
            <a:r>
              <a:rPr lang="zh-CN" altLang="en-US"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年</a:t>
            </a:r>
            <a:r>
              <a:rPr lang="en-US" altLang="zh-CN"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7</a:t>
            </a:r>
            <a:r>
              <a:rPr lang="zh-CN" altLang="en-US"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月</a:t>
            </a:r>
          </a:p>
        </p:txBody>
      </p:sp>
      <p:sp>
        <p:nvSpPr>
          <p:cNvPr id="2" name="文本框 1">
            <a:extLst>
              <a:ext uri="{FF2B5EF4-FFF2-40B4-BE49-F238E27FC236}">
                <a16:creationId xmlns:a16="http://schemas.microsoft.com/office/drawing/2014/main" id="{59B6D81C-EE68-49EF-BC7F-9E82E1CFFCF3}"/>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2</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040752" y="710936"/>
            <a:ext cx="7334912" cy="182112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模块一 </a:t>
            </a:r>
            <a:r>
              <a:rPr lang="zh-CN"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工业机器人编程基础</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algn="ctr" defTabSz="914400" fontAlgn="base">
              <a:lnSpc>
                <a:spcPct val="200000"/>
              </a:lnSpc>
              <a:spcBef>
                <a:spcPct val="0"/>
              </a:spcBef>
              <a:spcAft>
                <a:spcPct val="0"/>
              </a:spcAft>
              <a:defRPr/>
            </a:pP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7A386E06-9ED2-42BD-A333-A776136DB753}"/>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extLst>
      <p:ext uri="{BB962C8B-B14F-4D97-AF65-F5344CB8AC3E}">
        <p14:creationId xmlns:p14="http://schemas.microsoft.com/office/powerpoint/2010/main" val="3203277610"/>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6981876" cy="666572"/>
          </a:xfrm>
        </p:spPr>
        <p:txBody>
          <a:bodyPr>
            <a:normAutofit/>
          </a:bodyPr>
          <a:lstStyle/>
          <a:p>
            <a:r>
              <a:rPr lang="zh-CN" altLang="en-US" dirty="0"/>
              <a:t>单元四  </a:t>
            </a:r>
            <a:r>
              <a:rPr lang="en-US" altLang="zh-CN" dirty="0"/>
              <a:t>ABB</a:t>
            </a:r>
            <a:r>
              <a:rPr lang="zh-CN" altLang="en-US" dirty="0"/>
              <a:t>工业机器人校准</a:t>
            </a:r>
          </a:p>
        </p:txBody>
      </p:sp>
      <p:sp>
        <p:nvSpPr>
          <p:cNvPr id="2" name="Rectangle 2">
            <a:extLst>
              <a:ext uri="{FF2B5EF4-FFF2-40B4-BE49-F238E27FC236}">
                <a16:creationId xmlns:a16="http://schemas.microsoft.com/office/drawing/2014/main" id="{87AE83F3-F27E-4EBB-89C4-B111EA7F6608}"/>
              </a:ext>
            </a:extLst>
          </p:cNvPr>
          <p:cNvSpPr>
            <a:spLocks noChangeArrowheads="1"/>
          </p:cNvSpPr>
          <p:nvPr/>
        </p:nvSpPr>
        <p:spPr bwMode="auto">
          <a:xfrm>
            <a:off x="2918618" y="11453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日期占位符 8">
            <a:extLst>
              <a:ext uri="{FF2B5EF4-FFF2-40B4-BE49-F238E27FC236}">
                <a16:creationId xmlns:a16="http://schemas.microsoft.com/office/drawing/2014/main" id="{E78804CC-C3CC-40FC-9BAB-1908D7A4152B}"/>
              </a:ext>
            </a:extLst>
          </p:cNvPr>
          <p:cNvSpPr>
            <a:spLocks noGrp="1"/>
          </p:cNvSpPr>
          <p:nvPr>
            <p:ph type="dt" sz="half" idx="10"/>
          </p:nvPr>
        </p:nvSpPr>
        <p:spPr>
          <a:xfrm>
            <a:off x="768097" y="4853028"/>
            <a:ext cx="1615607" cy="205740"/>
          </a:xfrm>
        </p:spPr>
        <p:txBody>
          <a:bodyPr/>
          <a:lstStyle/>
          <a:p>
            <a:fld id="{B8251140-9BDF-48EB-8C18-CE2C05438B9C}" type="datetime1">
              <a:rPr lang="en-US" altLang="zh-CN" smtClean="0"/>
              <a:t>7/4/2024</a:t>
            </a:fld>
            <a:endParaRPr lang="zh-CN" altLang="en-US" dirty="0"/>
          </a:p>
        </p:txBody>
      </p:sp>
      <p:sp>
        <p:nvSpPr>
          <p:cNvPr id="3" name="矩形 2">
            <a:extLst>
              <a:ext uri="{FF2B5EF4-FFF2-40B4-BE49-F238E27FC236}">
                <a16:creationId xmlns:a16="http://schemas.microsoft.com/office/drawing/2014/main" id="{A5A3F410-B838-47FB-A5DE-444292BCE963}"/>
              </a:ext>
            </a:extLst>
          </p:cNvPr>
          <p:cNvSpPr/>
          <p:nvPr/>
        </p:nvSpPr>
        <p:spPr>
          <a:xfrm>
            <a:off x="344774" y="666572"/>
            <a:ext cx="8280000" cy="1667316"/>
          </a:xfrm>
          <a:prstGeom prst="rect">
            <a:avLst/>
          </a:prstGeom>
        </p:spPr>
        <p:txBody>
          <a:bodyPr>
            <a:spAutoFit/>
          </a:bodyPr>
          <a:lstStyle/>
          <a:p>
            <a:pPr indent="267970">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学习目标</a:t>
            </a:r>
            <a:r>
              <a:rPr lang="en-US" altLang="zh-CN" sz="1400" b="1" kern="100" dirty="0">
                <a:solidFill>
                  <a:srgbClr val="FF0000"/>
                </a:solidFill>
                <a:latin typeface="Times New Roman" panose="02020603050405020304" pitchFamily="18" charset="0"/>
                <a:ea typeface="宋体" panose="02010600030101010101" pitchFamily="2" charset="-122"/>
              </a:rPr>
              <a:t>]</a:t>
            </a:r>
            <a:endParaRPr lang="zh-CN" altLang="zh-CN" sz="1400" kern="100" dirty="0">
              <a:solidFill>
                <a:srgbClr val="FF0000"/>
              </a:solidFill>
              <a:latin typeface="Times New Roman" panose="02020603050405020304" pitchFamily="18" charset="0"/>
              <a:ea typeface="宋体" panose="02010600030101010101" pitchFamily="2" charset="-122"/>
            </a:endParaRPr>
          </a:p>
          <a:p>
            <a:pPr indent="266700">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1.</a:t>
            </a:r>
            <a:r>
              <a:rPr lang="zh-CN" altLang="zh-CN" sz="1400" kern="100" dirty="0">
                <a:solidFill>
                  <a:srgbClr val="0070C0"/>
                </a:solidFill>
                <a:latin typeface="Times New Roman" panose="02020603050405020304" pitchFamily="18" charset="0"/>
                <a:ea typeface="宋体" panose="02010600030101010101" pitchFamily="2" charset="-122"/>
              </a:rPr>
              <a:t>理解</a:t>
            </a:r>
            <a:r>
              <a:rPr lang="en-US" altLang="zh-CN" sz="1400" kern="100" dirty="0">
                <a:solidFill>
                  <a:srgbClr val="0070C0"/>
                </a:solidFill>
                <a:latin typeface="Times New Roman" panose="02020603050405020304" pitchFamily="18" charset="0"/>
                <a:ea typeface="宋体" panose="02010600030101010101" pitchFamily="2" charset="-122"/>
              </a:rPr>
              <a:t>ABB</a:t>
            </a:r>
            <a:r>
              <a:rPr lang="zh-CN" altLang="zh-CN" sz="1400" kern="100" dirty="0">
                <a:solidFill>
                  <a:srgbClr val="0070C0"/>
                </a:solidFill>
                <a:latin typeface="Times New Roman" panose="02020603050405020304" pitchFamily="18" charset="0"/>
                <a:ea typeface="宋体" panose="02010600030101010101" pitchFamily="2" charset="-122"/>
              </a:rPr>
              <a:t>工业机器人校准的基本原理；</a:t>
            </a:r>
          </a:p>
          <a:p>
            <a:pPr indent="266700">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2.</a:t>
            </a:r>
            <a:r>
              <a:rPr lang="zh-CN" altLang="zh-CN" sz="1400" kern="100" dirty="0">
                <a:solidFill>
                  <a:srgbClr val="0070C0"/>
                </a:solidFill>
                <a:latin typeface="Times New Roman" panose="02020603050405020304" pitchFamily="18" charset="0"/>
                <a:ea typeface="宋体" panose="02010600030101010101" pitchFamily="2" charset="-122"/>
              </a:rPr>
              <a:t>掌握工业机器人校准方法（更新转数计数器、编辑校准参数）；</a:t>
            </a:r>
          </a:p>
          <a:p>
            <a:pPr indent="266700">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3.</a:t>
            </a:r>
            <a:r>
              <a:rPr lang="zh-CN" altLang="zh-CN" sz="1400" kern="100" dirty="0">
                <a:solidFill>
                  <a:srgbClr val="0070C0"/>
                </a:solidFill>
                <a:latin typeface="Times New Roman" panose="02020603050405020304" pitchFamily="18" charset="0"/>
                <a:ea typeface="宋体" panose="02010600030101010101" pitchFamily="2" charset="-122"/>
              </a:rPr>
              <a:t>了解工业机器人出厂前</a:t>
            </a:r>
            <a:r>
              <a:rPr lang="en-US" altLang="zh-CN" sz="1400" kern="100" dirty="0">
                <a:solidFill>
                  <a:srgbClr val="0070C0"/>
                </a:solidFill>
                <a:latin typeface="Times New Roman" panose="02020603050405020304" pitchFamily="18" charset="0"/>
                <a:ea typeface="宋体" panose="02010600030101010101" pitchFamily="2" charset="-122"/>
              </a:rPr>
              <a:t>Axis</a:t>
            </a:r>
            <a:r>
              <a:rPr lang="zh-CN" altLang="zh-CN" sz="1400" kern="100" dirty="0">
                <a:solidFill>
                  <a:srgbClr val="0070C0"/>
                </a:solidFill>
                <a:latin typeface="Times New Roman" panose="02020603050405020304" pitchFamily="18" charset="0"/>
                <a:ea typeface="宋体" panose="02010600030101010101" pitchFamily="2" charset="-122"/>
              </a:rPr>
              <a:t>校准方法。</a:t>
            </a:r>
          </a:p>
          <a:p>
            <a:pPr indent="266700">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4.</a:t>
            </a:r>
            <a:r>
              <a:rPr lang="zh-CN" altLang="zh-CN" sz="1400" kern="100" dirty="0">
                <a:solidFill>
                  <a:srgbClr val="0070C0"/>
                </a:solidFill>
                <a:latin typeface="Times New Roman" panose="02020603050405020304" pitchFamily="18" charset="0"/>
                <a:ea typeface="宋体" panose="02010600030101010101" pitchFamily="2" charset="-122"/>
              </a:rPr>
              <a:t>培育执着专注、精益求精、一丝不苟、追求卓越的工匠精神。</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64086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6981876" cy="666572"/>
          </a:xfrm>
        </p:spPr>
        <p:txBody>
          <a:bodyPr>
            <a:normAutofit/>
          </a:bodyPr>
          <a:lstStyle/>
          <a:p>
            <a:r>
              <a:rPr lang="zh-CN" altLang="en-US" dirty="0"/>
              <a:t>单元四  </a:t>
            </a:r>
            <a:r>
              <a:rPr lang="en-US" altLang="zh-CN" dirty="0"/>
              <a:t>ABB</a:t>
            </a:r>
            <a:r>
              <a:rPr lang="zh-CN" altLang="en-US" dirty="0"/>
              <a:t>工业机器人校准</a:t>
            </a:r>
          </a:p>
        </p:txBody>
      </p:sp>
      <p:sp>
        <p:nvSpPr>
          <p:cNvPr id="2" name="Rectangle 2">
            <a:extLst>
              <a:ext uri="{FF2B5EF4-FFF2-40B4-BE49-F238E27FC236}">
                <a16:creationId xmlns:a16="http://schemas.microsoft.com/office/drawing/2014/main" id="{87AE83F3-F27E-4EBB-89C4-B111EA7F6608}"/>
              </a:ext>
            </a:extLst>
          </p:cNvPr>
          <p:cNvSpPr>
            <a:spLocks noChangeArrowheads="1"/>
          </p:cNvSpPr>
          <p:nvPr/>
        </p:nvSpPr>
        <p:spPr bwMode="auto">
          <a:xfrm>
            <a:off x="2918618" y="11453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日期占位符 8">
            <a:extLst>
              <a:ext uri="{FF2B5EF4-FFF2-40B4-BE49-F238E27FC236}">
                <a16:creationId xmlns:a16="http://schemas.microsoft.com/office/drawing/2014/main" id="{E78804CC-C3CC-40FC-9BAB-1908D7A4152B}"/>
              </a:ext>
            </a:extLst>
          </p:cNvPr>
          <p:cNvSpPr>
            <a:spLocks noGrp="1"/>
          </p:cNvSpPr>
          <p:nvPr>
            <p:ph type="dt" sz="half" idx="10"/>
          </p:nvPr>
        </p:nvSpPr>
        <p:spPr>
          <a:xfrm>
            <a:off x="768097" y="4853028"/>
            <a:ext cx="1615607" cy="205740"/>
          </a:xfrm>
        </p:spPr>
        <p:txBody>
          <a:bodyPr/>
          <a:lstStyle/>
          <a:p>
            <a:fld id="{D32DDA57-86F1-4428-919A-04B14D21DCE7}" type="datetime1">
              <a:rPr lang="en-US" altLang="zh-CN" smtClean="0"/>
              <a:t>7/4/2024</a:t>
            </a:fld>
            <a:endParaRPr lang="zh-CN" altLang="en-US" dirty="0"/>
          </a:p>
        </p:txBody>
      </p:sp>
      <p:sp>
        <p:nvSpPr>
          <p:cNvPr id="3" name="矩形 2">
            <a:extLst>
              <a:ext uri="{FF2B5EF4-FFF2-40B4-BE49-F238E27FC236}">
                <a16:creationId xmlns:a16="http://schemas.microsoft.com/office/drawing/2014/main" id="{AD33DFEA-9C56-4BCE-B120-4E37F61EE282}"/>
              </a:ext>
            </a:extLst>
          </p:cNvPr>
          <p:cNvSpPr/>
          <p:nvPr/>
        </p:nvSpPr>
        <p:spPr>
          <a:xfrm>
            <a:off x="494676" y="498966"/>
            <a:ext cx="8280000" cy="2636812"/>
          </a:xfrm>
          <a:prstGeom prst="rect">
            <a:avLst/>
          </a:prstGeom>
        </p:spPr>
        <p:txBody>
          <a:bodyPr>
            <a:spAutoFit/>
          </a:bodyPr>
          <a:lstStyle/>
          <a:p>
            <a:pPr>
              <a:lnSpc>
                <a:spcPct val="150000"/>
              </a:lnSpc>
            </a:pPr>
            <a:r>
              <a:rPr lang="en-US" altLang="zh-CN" sz="1400" b="1" kern="100" dirty="0">
                <a:solidFill>
                  <a:srgbClr val="FF0000"/>
                </a:solidFill>
                <a:latin typeface="Times New Roman" panose="02020603050405020304" pitchFamily="18" charset="0"/>
                <a:ea typeface="宋体" panose="02010600030101010101" pitchFamily="2" charset="-122"/>
              </a:rPr>
              <a:t>1.4.1</a:t>
            </a:r>
            <a:r>
              <a:rPr lang="zh-CN" altLang="zh-CN" sz="1400" b="1" kern="100" dirty="0">
                <a:solidFill>
                  <a:srgbClr val="FF0000"/>
                </a:solidFill>
                <a:latin typeface="Times New Roman" panose="02020603050405020304" pitchFamily="18" charset="0"/>
                <a:ea typeface="宋体" panose="02010600030101010101" pitchFamily="2" charset="-122"/>
              </a:rPr>
              <a:t>机器人校准的基本原理</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1.</a:t>
            </a:r>
            <a:r>
              <a:rPr lang="zh-CN" altLang="zh-CN" sz="1400" kern="100" dirty="0">
                <a:solidFill>
                  <a:srgbClr val="0070C0"/>
                </a:solidFill>
                <a:latin typeface="Times New Roman" panose="02020603050405020304" pitchFamily="18" charset="0"/>
                <a:ea typeface="宋体" panose="02010600030101010101" pitchFamily="2" charset="-122"/>
              </a:rPr>
              <a:t>机器人关节电机位置的获取</a:t>
            </a:r>
          </a:p>
          <a:p>
            <a:pPr>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工业机器人的关节运动是由伺服电机驱动的，而电机的位置则由安装在电机轴端的编码器检测并反馈给机器人控制器。</a:t>
            </a:r>
            <a:endParaRPr lang="en-US" altLang="zh-CN" sz="1400" kern="100" dirty="0">
              <a:solidFill>
                <a:srgbClr val="0070C0"/>
              </a:solidFill>
              <a:latin typeface="Times New Roman" panose="02020603050405020304" pitchFamily="18" charset="0"/>
              <a:ea typeface="宋体" panose="02010600030101010101" pitchFamily="2" charset="-122"/>
            </a:endParaRPr>
          </a:p>
          <a:p>
            <a:pPr>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ABB</a:t>
            </a:r>
            <a:r>
              <a:rPr lang="zh-CN" altLang="zh-CN" sz="1400" kern="100" dirty="0">
                <a:solidFill>
                  <a:srgbClr val="0070C0"/>
                </a:solidFill>
                <a:latin typeface="Times New Roman" panose="02020603050405020304" pitchFamily="18" charset="0"/>
                <a:ea typeface="宋体" panose="02010600030101010101" pitchFamily="2" charset="-122"/>
              </a:rPr>
              <a:t>工业机器人一般采用模拟输出型的</a:t>
            </a:r>
            <a:r>
              <a:rPr lang="en-US" altLang="zh-CN" sz="1400" kern="100" dirty="0">
                <a:solidFill>
                  <a:srgbClr val="FF0000"/>
                </a:solidFill>
                <a:latin typeface="Times New Roman" panose="02020603050405020304" pitchFamily="18" charset="0"/>
                <a:ea typeface="宋体" panose="02010600030101010101" pitchFamily="2" charset="-122"/>
              </a:rPr>
              <a:t>Resolver</a:t>
            </a:r>
            <a:r>
              <a:rPr lang="zh-CN" altLang="zh-CN" sz="1400" kern="100" dirty="0">
                <a:solidFill>
                  <a:srgbClr val="FF0000"/>
                </a:solidFill>
                <a:latin typeface="Times New Roman" panose="02020603050405020304" pitchFamily="18" charset="0"/>
                <a:ea typeface="宋体" panose="02010600030101010101" pitchFamily="2" charset="-122"/>
              </a:rPr>
              <a:t>绝对值编码器</a:t>
            </a:r>
            <a:r>
              <a:rPr lang="zh-CN" altLang="zh-CN" sz="1400" kern="100" dirty="0">
                <a:solidFill>
                  <a:srgbClr val="0070C0"/>
                </a:solidFill>
                <a:latin typeface="Times New Roman" panose="02020603050405020304" pitchFamily="18" charset="0"/>
                <a:ea typeface="宋体" panose="02010600030101010101" pitchFamily="2" charset="-122"/>
              </a:rPr>
              <a:t>，其反馈线缆先连到机器人底部的串口测量板（</a:t>
            </a:r>
            <a:r>
              <a:rPr lang="en-US" altLang="zh-CN" sz="1400" kern="100" dirty="0">
                <a:solidFill>
                  <a:srgbClr val="0070C0"/>
                </a:solidFill>
                <a:latin typeface="Times New Roman" panose="02020603050405020304" pitchFamily="18" charset="0"/>
                <a:ea typeface="宋体" panose="02010600030101010101" pitchFamily="2" charset="-122"/>
              </a:rPr>
              <a:t>SMB</a:t>
            </a:r>
            <a:r>
              <a:rPr lang="zh-CN" altLang="zh-CN" sz="1400" kern="100" dirty="0">
                <a:solidFill>
                  <a:srgbClr val="0070C0"/>
                </a:solidFill>
                <a:latin typeface="Times New Roman" panose="02020603050405020304" pitchFamily="18" charset="0"/>
                <a:ea typeface="宋体" panose="02010600030101010101" pitchFamily="2" charset="-122"/>
              </a:rPr>
              <a:t>），经模数转换后再传送至机器人控制器。</a:t>
            </a:r>
            <a:r>
              <a:rPr lang="en-US" altLang="zh-CN" sz="1400" kern="100" dirty="0">
                <a:solidFill>
                  <a:srgbClr val="0070C0"/>
                </a:solidFill>
                <a:latin typeface="Times New Roman" panose="02020603050405020304" pitchFamily="18" charset="0"/>
                <a:ea typeface="宋体" panose="02010600030101010101" pitchFamily="2" charset="-122"/>
              </a:rPr>
              <a:t>Resolver</a:t>
            </a:r>
            <a:r>
              <a:rPr lang="zh-CN" altLang="zh-CN" sz="1400" kern="100" dirty="0">
                <a:solidFill>
                  <a:srgbClr val="0070C0"/>
                </a:solidFill>
                <a:latin typeface="Times New Roman" panose="02020603050405020304" pitchFamily="18" charset="0"/>
                <a:ea typeface="宋体" panose="02010600030101010101" pitchFamily="2" charset="-122"/>
              </a:rPr>
              <a:t>绝对值编码器能够</a:t>
            </a:r>
            <a:r>
              <a:rPr lang="zh-CN" altLang="zh-CN" sz="1400" kern="100" dirty="0">
                <a:solidFill>
                  <a:srgbClr val="FF0000"/>
                </a:solidFill>
                <a:latin typeface="Times New Roman" panose="02020603050405020304" pitchFamily="18" charset="0"/>
                <a:ea typeface="宋体" panose="02010600030101010101" pitchFamily="2" charset="-122"/>
              </a:rPr>
              <a:t>实时反馈电机在一圈内的位置信息</a:t>
            </a:r>
            <a:r>
              <a:rPr lang="zh-CN" altLang="zh-CN" sz="1400" kern="100" dirty="0">
                <a:solidFill>
                  <a:srgbClr val="0070C0"/>
                </a:solidFill>
                <a:latin typeface="Times New Roman" panose="02020603050405020304" pitchFamily="18" charset="0"/>
                <a:ea typeface="宋体" panose="02010600030101010101" pitchFamily="2" charset="-122"/>
              </a:rPr>
              <a:t>，电机的圈数在</a:t>
            </a:r>
            <a:r>
              <a:rPr lang="en-US" altLang="zh-CN" sz="1400" kern="100" dirty="0">
                <a:solidFill>
                  <a:srgbClr val="0070C0"/>
                </a:solidFill>
                <a:latin typeface="Times New Roman" panose="02020603050405020304" pitchFamily="18" charset="0"/>
                <a:ea typeface="宋体" panose="02010600030101010101" pitchFamily="2" charset="-122"/>
              </a:rPr>
              <a:t>SMB</a:t>
            </a:r>
            <a:r>
              <a:rPr lang="zh-CN" altLang="zh-CN" sz="1400" kern="100" dirty="0">
                <a:solidFill>
                  <a:srgbClr val="0070C0"/>
                </a:solidFill>
                <a:latin typeface="Times New Roman" panose="02020603050405020304" pitchFamily="18" charset="0"/>
                <a:ea typeface="宋体" panose="02010600030101010101" pitchFamily="2" charset="-122"/>
              </a:rPr>
              <a:t>中的存储需要控制柜供电，机器人关机时，则由</a:t>
            </a:r>
            <a:r>
              <a:rPr lang="en-US" altLang="zh-CN" sz="1400" kern="100" dirty="0">
                <a:solidFill>
                  <a:srgbClr val="0070C0"/>
                </a:solidFill>
                <a:latin typeface="Times New Roman" panose="02020603050405020304" pitchFamily="18" charset="0"/>
                <a:ea typeface="宋体" panose="02010600030101010101" pitchFamily="2" charset="-122"/>
              </a:rPr>
              <a:t>SMB</a:t>
            </a:r>
            <a:r>
              <a:rPr lang="zh-CN" altLang="zh-CN" sz="1400" kern="100" dirty="0">
                <a:solidFill>
                  <a:srgbClr val="0070C0"/>
                </a:solidFill>
                <a:latin typeface="Times New Roman" panose="02020603050405020304" pitchFamily="18" charset="0"/>
                <a:ea typeface="宋体" panose="02010600030101010101" pitchFamily="2" charset="-122"/>
              </a:rPr>
              <a:t>上的电池供电。 </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2537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6981876" cy="666572"/>
          </a:xfrm>
        </p:spPr>
        <p:txBody>
          <a:bodyPr>
            <a:normAutofit/>
          </a:bodyPr>
          <a:lstStyle/>
          <a:p>
            <a:r>
              <a:rPr lang="zh-CN" altLang="en-US" dirty="0"/>
              <a:t>单元四  </a:t>
            </a:r>
            <a:r>
              <a:rPr lang="en-US" altLang="zh-CN" dirty="0"/>
              <a:t>ABB</a:t>
            </a:r>
            <a:r>
              <a:rPr lang="zh-CN" altLang="en-US" dirty="0"/>
              <a:t>工业机器人校准</a:t>
            </a:r>
          </a:p>
        </p:txBody>
      </p:sp>
      <p:sp>
        <p:nvSpPr>
          <p:cNvPr id="2" name="Rectangle 2">
            <a:extLst>
              <a:ext uri="{FF2B5EF4-FFF2-40B4-BE49-F238E27FC236}">
                <a16:creationId xmlns:a16="http://schemas.microsoft.com/office/drawing/2014/main" id="{87AE83F3-F27E-4EBB-89C4-B111EA7F6608}"/>
              </a:ext>
            </a:extLst>
          </p:cNvPr>
          <p:cNvSpPr>
            <a:spLocks noChangeArrowheads="1"/>
          </p:cNvSpPr>
          <p:nvPr/>
        </p:nvSpPr>
        <p:spPr bwMode="auto">
          <a:xfrm>
            <a:off x="2918618" y="11453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日期占位符 8">
            <a:extLst>
              <a:ext uri="{FF2B5EF4-FFF2-40B4-BE49-F238E27FC236}">
                <a16:creationId xmlns:a16="http://schemas.microsoft.com/office/drawing/2014/main" id="{E78804CC-C3CC-40FC-9BAB-1908D7A4152B}"/>
              </a:ext>
            </a:extLst>
          </p:cNvPr>
          <p:cNvSpPr>
            <a:spLocks noGrp="1"/>
          </p:cNvSpPr>
          <p:nvPr>
            <p:ph type="dt" sz="half" idx="10"/>
          </p:nvPr>
        </p:nvSpPr>
        <p:spPr>
          <a:xfrm>
            <a:off x="768097" y="4853028"/>
            <a:ext cx="1615607" cy="205740"/>
          </a:xfrm>
        </p:spPr>
        <p:txBody>
          <a:bodyPr/>
          <a:lstStyle/>
          <a:p>
            <a:fld id="{D706C053-0289-4763-A917-5835F80F957F}" type="datetime1">
              <a:rPr lang="en-US" altLang="zh-CN" smtClean="0"/>
              <a:t>7/4/2024</a:t>
            </a:fld>
            <a:endParaRPr lang="zh-CN" altLang="en-US" dirty="0"/>
          </a:p>
        </p:txBody>
      </p:sp>
      <p:sp>
        <p:nvSpPr>
          <p:cNvPr id="3" name="矩形 2">
            <a:extLst>
              <a:ext uri="{FF2B5EF4-FFF2-40B4-BE49-F238E27FC236}">
                <a16:creationId xmlns:a16="http://schemas.microsoft.com/office/drawing/2014/main" id="{550A5D21-9EBB-43AF-AAD8-3841B6A2F838}"/>
              </a:ext>
            </a:extLst>
          </p:cNvPr>
          <p:cNvSpPr/>
          <p:nvPr/>
        </p:nvSpPr>
        <p:spPr>
          <a:xfrm>
            <a:off x="367259" y="477843"/>
            <a:ext cx="8280000" cy="2959977"/>
          </a:xfrm>
          <a:prstGeom prst="rect">
            <a:avLst/>
          </a:prstGeom>
        </p:spPr>
        <p:txBody>
          <a:bodyPr>
            <a:spAutoFit/>
          </a:bodyPr>
          <a:lstStyle/>
          <a:p>
            <a:pPr indent="266700">
              <a:lnSpc>
                <a:spcPct val="150000"/>
              </a:lnSpc>
            </a:pPr>
            <a:r>
              <a:rPr lang="en-US" altLang="zh-CN" sz="1400" b="1" kern="100" dirty="0">
                <a:solidFill>
                  <a:srgbClr val="0070C0"/>
                </a:solidFill>
                <a:latin typeface="宋体" panose="02010600030101010101" pitchFamily="2" charset="-122"/>
                <a:ea typeface="宋体" panose="02010600030101010101" pitchFamily="2" charset="-122"/>
              </a:rPr>
              <a:t>2.</a:t>
            </a:r>
            <a:r>
              <a:rPr lang="zh-CN" altLang="zh-CN" sz="1400" b="1" kern="100" dirty="0">
                <a:solidFill>
                  <a:srgbClr val="0070C0"/>
                </a:solidFill>
                <a:latin typeface="Times New Roman" panose="02020603050405020304" pitchFamily="18" charset="0"/>
                <a:ea typeface="宋体" panose="02010600030101010101" pitchFamily="2" charset="-122"/>
              </a:rPr>
              <a:t>机器人关节轴位置的获取</a:t>
            </a:r>
          </a:p>
          <a:p>
            <a:pPr indent="266700">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机器人每个关节轴都有一个</a:t>
            </a:r>
            <a:r>
              <a:rPr lang="zh-CN" altLang="zh-CN" sz="1400" kern="100" dirty="0">
                <a:solidFill>
                  <a:srgbClr val="FF0000"/>
                </a:solidFill>
                <a:latin typeface="Times New Roman" panose="02020603050405020304" pitchFamily="18" charset="0"/>
                <a:ea typeface="宋体" panose="02010600030101010101" pitchFamily="2" charset="-122"/>
              </a:rPr>
              <a:t>机械零位</a:t>
            </a:r>
            <a:r>
              <a:rPr lang="zh-CN" altLang="zh-CN" sz="1400" kern="100" dirty="0">
                <a:solidFill>
                  <a:srgbClr val="0070C0"/>
                </a:solidFill>
                <a:latin typeface="Times New Roman" panose="02020603050405020304" pitchFamily="18" charset="0"/>
                <a:ea typeface="宋体" panose="02010600030101010101" pitchFamily="2" charset="-122"/>
              </a:rPr>
              <a:t>，通过特殊仪器测出此时编码器一圈内的反馈值（以弧度表示），称之为该轴在</a:t>
            </a:r>
            <a:r>
              <a:rPr lang="zh-CN" altLang="zh-CN" sz="1400" kern="100" dirty="0">
                <a:solidFill>
                  <a:srgbClr val="FF0000"/>
                </a:solidFill>
                <a:latin typeface="Times New Roman" panose="02020603050405020304" pitchFamily="18" charset="0"/>
                <a:ea typeface="宋体" panose="02010600030101010101" pitchFamily="2" charset="-122"/>
              </a:rPr>
              <a:t>零位时的编码器值</a:t>
            </a:r>
            <a:r>
              <a:rPr lang="zh-CN" altLang="zh-CN" sz="1400" kern="100" dirty="0">
                <a:solidFill>
                  <a:srgbClr val="0070C0"/>
                </a:solidFill>
                <a:latin typeface="Times New Roman" panose="02020603050405020304" pitchFamily="18" charset="0"/>
                <a:ea typeface="宋体" panose="02010600030101010101" pitchFamily="2" charset="-122"/>
              </a:rPr>
              <a:t>，并贴在机器人本体上。机器人关节电机与关节之间都经减速机构连接，电机的位置不能直接表示关节轴的位置，两者之间需要转换。</a:t>
            </a:r>
          </a:p>
          <a:p>
            <a:pPr indent="266700" algn="ctr">
              <a:lnSpc>
                <a:spcPct val="150000"/>
              </a:lnSpc>
              <a:spcAft>
                <a:spcPts val="0"/>
              </a:spcAft>
            </a:pPr>
            <a:r>
              <a:rPr lang="zh-CN" altLang="zh-CN" sz="1400" kern="100" dirty="0">
                <a:solidFill>
                  <a:srgbClr val="FF0000"/>
                </a:solidFill>
                <a:latin typeface="Times New Roman" panose="02020603050405020304" pitchFamily="18" charset="0"/>
                <a:ea typeface="宋体" panose="02010600030101010101" pitchFamily="2" charset="-122"/>
              </a:rPr>
              <a:t>关节轴角度</a:t>
            </a:r>
            <a:r>
              <a:rPr lang="en-US" altLang="zh-CN" sz="1400" kern="100" dirty="0">
                <a:solidFill>
                  <a:srgbClr val="FF0000"/>
                </a:solidFill>
                <a:latin typeface="Times New Roman" panose="02020603050405020304" pitchFamily="18" charset="0"/>
                <a:ea typeface="宋体" panose="02010600030101010101" pitchFamily="2" charset="-122"/>
              </a:rPr>
              <a:t>=</a:t>
            </a:r>
            <a:r>
              <a:rPr lang="zh-CN" altLang="zh-CN" sz="1400" kern="100" dirty="0">
                <a:solidFill>
                  <a:srgbClr val="FF0000"/>
                </a:solidFill>
                <a:latin typeface="Times New Roman" panose="02020603050405020304" pitchFamily="18" charset="0"/>
                <a:ea typeface="宋体" panose="02010600030101010101" pitchFamily="2" charset="-122"/>
              </a:rPr>
              <a:t>（电机转角</a:t>
            </a:r>
            <a:r>
              <a:rPr lang="en-US" altLang="zh-CN" sz="1400" kern="100" dirty="0">
                <a:solidFill>
                  <a:srgbClr val="FF0000"/>
                </a:solidFill>
                <a:latin typeface="Times New Roman" panose="02020603050405020304" pitchFamily="18" charset="0"/>
                <a:ea typeface="宋体" panose="02010600030101010101" pitchFamily="2" charset="-122"/>
              </a:rPr>
              <a:t>-</a:t>
            </a:r>
            <a:r>
              <a:rPr lang="zh-CN" altLang="zh-CN" sz="1400" kern="100" dirty="0">
                <a:solidFill>
                  <a:srgbClr val="FF0000"/>
                </a:solidFill>
                <a:latin typeface="Times New Roman" panose="02020603050405020304" pitchFamily="18" charset="0"/>
                <a:ea typeface="宋体" panose="02010600030101010101" pitchFamily="2" charset="-122"/>
              </a:rPr>
              <a:t>该轴在零位时的编码器值）</a:t>
            </a:r>
            <a:r>
              <a:rPr lang="en-US" altLang="zh-CN" sz="1400" kern="100" dirty="0">
                <a:solidFill>
                  <a:srgbClr val="FF0000"/>
                </a:solidFill>
                <a:latin typeface="Times New Roman" panose="02020603050405020304" pitchFamily="18" charset="0"/>
                <a:ea typeface="宋体" panose="02010600030101010101" pitchFamily="2" charset="-122"/>
              </a:rPr>
              <a:t>/6.28*360</a:t>
            </a:r>
            <a:r>
              <a:rPr lang="en-US" altLang="zh-CN" sz="1400" kern="100" baseline="30000" dirty="0">
                <a:solidFill>
                  <a:srgbClr val="FF0000"/>
                </a:solidFill>
                <a:latin typeface="Times New Roman" panose="02020603050405020304" pitchFamily="18" charset="0"/>
                <a:ea typeface="宋体" panose="02010600030101010101" pitchFamily="2" charset="-122"/>
              </a:rPr>
              <a:t>0</a:t>
            </a:r>
            <a:r>
              <a:rPr lang="en-US" altLang="zh-CN" sz="1400" kern="100" dirty="0">
                <a:solidFill>
                  <a:srgbClr val="FF0000"/>
                </a:solidFill>
                <a:latin typeface="Times New Roman" panose="02020603050405020304" pitchFamily="18" charset="0"/>
                <a:ea typeface="宋体" panose="02010600030101010101" pitchFamily="2" charset="-122"/>
              </a:rPr>
              <a:t>/</a:t>
            </a:r>
            <a:r>
              <a:rPr lang="zh-CN" altLang="zh-CN" sz="1400" kern="100" dirty="0">
                <a:solidFill>
                  <a:srgbClr val="FF0000"/>
                </a:solidFill>
                <a:latin typeface="Times New Roman" panose="02020603050405020304" pitchFamily="18" charset="0"/>
                <a:ea typeface="宋体" panose="02010600030101010101" pitchFamily="2" charset="-122"/>
              </a:rPr>
              <a:t>减速比  </a:t>
            </a:r>
          </a:p>
          <a:p>
            <a:pPr indent="266700">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式中关节轴角度以</a:t>
            </a:r>
            <a:r>
              <a:rPr lang="zh-CN" altLang="zh-CN" sz="1400" kern="100" dirty="0">
                <a:solidFill>
                  <a:srgbClr val="FF0000"/>
                </a:solidFill>
                <a:latin typeface="Times New Roman" panose="02020603050405020304" pitchFamily="18" charset="0"/>
                <a:ea typeface="宋体" panose="02010600030101010101" pitchFamily="2" charset="-122"/>
              </a:rPr>
              <a:t>度</a:t>
            </a:r>
            <a:r>
              <a:rPr lang="zh-CN" altLang="zh-CN" sz="1400" kern="100" dirty="0">
                <a:solidFill>
                  <a:srgbClr val="0070C0"/>
                </a:solidFill>
                <a:latin typeface="Times New Roman" panose="02020603050405020304" pitchFamily="18" charset="0"/>
                <a:ea typeface="宋体" panose="02010600030101010101" pitchFamily="2" charset="-122"/>
              </a:rPr>
              <a:t>为单位，电机转角、该轴在零位时的编码器值均以</a:t>
            </a:r>
            <a:r>
              <a:rPr lang="zh-CN" altLang="zh-CN" sz="1400" kern="100" dirty="0">
                <a:solidFill>
                  <a:srgbClr val="FF0000"/>
                </a:solidFill>
                <a:latin typeface="Times New Roman" panose="02020603050405020304" pitchFamily="18" charset="0"/>
                <a:ea typeface="宋体" panose="02010600030101010101" pitchFamily="2" charset="-122"/>
              </a:rPr>
              <a:t>弧度</a:t>
            </a:r>
            <a:r>
              <a:rPr lang="zh-CN" altLang="zh-CN" sz="1400" kern="100" dirty="0">
                <a:solidFill>
                  <a:srgbClr val="0070C0"/>
                </a:solidFill>
                <a:latin typeface="Times New Roman" panose="02020603050405020304" pitchFamily="18" charset="0"/>
                <a:ea typeface="宋体" panose="02010600030101010101" pitchFamily="2" charset="-122"/>
              </a:rPr>
              <a:t>表示</a:t>
            </a:r>
            <a:r>
              <a:rPr lang="zh-CN" altLang="en-US" sz="1400" kern="100" dirty="0">
                <a:solidFill>
                  <a:srgbClr val="0070C0"/>
                </a:solidFill>
                <a:latin typeface="Times New Roman" panose="02020603050405020304" pitchFamily="18" charset="0"/>
                <a:ea typeface="宋体" panose="02010600030101010101" pitchFamily="2" charset="-122"/>
              </a:rPr>
              <a:t>。</a:t>
            </a:r>
            <a:endParaRPr lang="en-US" altLang="zh-CN" sz="14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该轴在零位时的编码器值（</a:t>
            </a:r>
            <a:r>
              <a:rPr lang="en-US" altLang="zh-CN" sz="1400" kern="100" dirty="0">
                <a:solidFill>
                  <a:srgbClr val="0070C0"/>
                </a:solidFill>
                <a:latin typeface="Times New Roman" panose="02020603050405020304" pitchFamily="18" charset="0"/>
                <a:ea typeface="宋体" panose="02010600030101010101" pitchFamily="2" charset="-122"/>
              </a:rPr>
              <a:t>Calibration Offset</a:t>
            </a:r>
            <a:r>
              <a:rPr lang="zh-CN" altLang="zh-CN" sz="1400" kern="100" dirty="0">
                <a:solidFill>
                  <a:srgbClr val="0070C0"/>
                </a:solidFill>
                <a:latin typeface="Times New Roman" panose="02020603050405020304" pitchFamily="18" charset="0"/>
                <a:ea typeface="宋体" panose="02010600030101010101" pitchFamily="2" charset="-122"/>
              </a:rPr>
              <a:t>）可由“</a:t>
            </a:r>
            <a:r>
              <a:rPr lang="zh-CN" altLang="zh-CN" sz="1400" b="1" kern="100" dirty="0">
                <a:solidFill>
                  <a:srgbClr val="FF0000"/>
                </a:solidFill>
                <a:latin typeface="Times New Roman" panose="02020603050405020304" pitchFamily="18" charset="0"/>
                <a:ea typeface="宋体" panose="02010600030101010101" pitchFamily="2" charset="-122"/>
              </a:rPr>
              <a:t>示教器</a:t>
            </a:r>
            <a:r>
              <a:rPr lang="en-US" altLang="zh-CN" sz="1400" b="1" kern="100" dirty="0">
                <a:solidFill>
                  <a:srgbClr val="FF0000"/>
                </a:solidFill>
                <a:latin typeface="Times New Roman" panose="02020603050405020304" pitchFamily="18" charset="0"/>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控制面板</a:t>
            </a:r>
            <a:r>
              <a:rPr lang="en-US" altLang="zh-CN" sz="1400" b="1" kern="100" dirty="0">
                <a:solidFill>
                  <a:srgbClr val="FF0000"/>
                </a:solidFill>
                <a:latin typeface="Times New Roman" panose="02020603050405020304" pitchFamily="18" charset="0"/>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配置</a:t>
            </a:r>
            <a:r>
              <a:rPr lang="en-US" altLang="zh-CN" sz="1400" b="1" kern="100" dirty="0">
                <a:solidFill>
                  <a:srgbClr val="FF0000"/>
                </a:solidFill>
                <a:latin typeface="Times New Roman" panose="02020603050405020304" pitchFamily="18" charset="0"/>
                <a:ea typeface="宋体" panose="02010600030101010101" pitchFamily="2" charset="-122"/>
              </a:rPr>
              <a:t>-Motion-Motor Calibration</a:t>
            </a:r>
            <a:r>
              <a:rPr lang="zh-CN" altLang="zh-CN" sz="1400" kern="100" dirty="0">
                <a:solidFill>
                  <a:srgbClr val="0070C0"/>
                </a:solidFill>
                <a:latin typeface="Times New Roman" panose="02020603050405020304" pitchFamily="18" charset="0"/>
                <a:ea typeface="宋体" panose="02010600030101010101" pitchFamily="2" charset="-122"/>
              </a:rPr>
              <a:t>”查得，也可进入</a:t>
            </a:r>
            <a:r>
              <a:rPr lang="zh-CN" altLang="zh-CN" sz="1400" b="1" kern="100" dirty="0">
                <a:solidFill>
                  <a:srgbClr val="FF0000"/>
                </a:solidFill>
                <a:latin typeface="Times New Roman" panose="02020603050405020304" pitchFamily="18" charset="0"/>
                <a:ea typeface="宋体" panose="02010600030101010101" pitchFamily="2" charset="-122"/>
              </a:rPr>
              <a:t>示教器</a:t>
            </a:r>
            <a:r>
              <a:rPr lang="en-US" altLang="zh-CN" sz="1400" b="1" kern="100" dirty="0">
                <a:solidFill>
                  <a:srgbClr val="FF0000"/>
                </a:solidFill>
                <a:latin typeface="Times New Roman" panose="02020603050405020304" pitchFamily="18" charset="0"/>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校准</a:t>
            </a:r>
            <a:r>
              <a:rPr lang="en-US" altLang="zh-CN" sz="1400" b="1" kern="100" dirty="0">
                <a:solidFill>
                  <a:srgbClr val="FF0000"/>
                </a:solidFill>
                <a:latin typeface="Times New Roman" panose="02020603050405020304" pitchFamily="18" charset="0"/>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校准参数</a:t>
            </a:r>
            <a:r>
              <a:rPr lang="en-US" altLang="zh-CN" sz="1400" b="1" kern="100" dirty="0">
                <a:solidFill>
                  <a:srgbClr val="FF0000"/>
                </a:solidFill>
                <a:latin typeface="Times New Roman" panose="02020603050405020304" pitchFamily="18" charset="0"/>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编辑电机校准偏移</a:t>
            </a:r>
            <a:r>
              <a:rPr lang="zh-CN" altLang="zh-CN" sz="1400" kern="100" dirty="0">
                <a:solidFill>
                  <a:srgbClr val="0070C0"/>
                </a:solidFill>
                <a:latin typeface="Times New Roman" panose="02020603050405020304" pitchFamily="18" charset="0"/>
                <a:ea typeface="宋体" panose="02010600030101010101" pitchFamily="2" charset="-122"/>
              </a:rPr>
              <a:t>，查看每个轴在零位时的编码器值；减速比（</a:t>
            </a:r>
            <a:r>
              <a:rPr lang="en-US" altLang="zh-CN" sz="1400" kern="100" dirty="0">
                <a:solidFill>
                  <a:srgbClr val="0070C0"/>
                </a:solidFill>
                <a:latin typeface="Times New Roman" panose="02020603050405020304" pitchFamily="18" charset="0"/>
                <a:ea typeface="宋体" panose="02010600030101010101" pitchFamily="2" charset="-122"/>
              </a:rPr>
              <a:t>Transmission</a:t>
            </a:r>
            <a:r>
              <a:rPr lang="zh-CN" altLang="zh-CN" sz="1400" kern="100" dirty="0">
                <a:solidFill>
                  <a:srgbClr val="0070C0"/>
                </a:solidFill>
                <a:latin typeface="Times New Roman" panose="02020603050405020304" pitchFamily="18" charset="0"/>
                <a:ea typeface="宋体" panose="02010600030101010101" pitchFamily="2" charset="-122"/>
              </a:rPr>
              <a:t>）可由“</a:t>
            </a:r>
            <a:r>
              <a:rPr lang="zh-CN" altLang="zh-CN" sz="1400" b="1" kern="100" dirty="0">
                <a:solidFill>
                  <a:srgbClr val="FF0000"/>
                </a:solidFill>
                <a:latin typeface="Times New Roman" panose="02020603050405020304" pitchFamily="18" charset="0"/>
                <a:ea typeface="宋体" panose="02010600030101010101" pitchFamily="2" charset="-122"/>
              </a:rPr>
              <a:t>示教器</a:t>
            </a:r>
            <a:r>
              <a:rPr lang="en-US" altLang="zh-CN" sz="1400" b="1" kern="100" dirty="0">
                <a:solidFill>
                  <a:srgbClr val="FF0000"/>
                </a:solidFill>
                <a:latin typeface="Times New Roman" panose="02020603050405020304" pitchFamily="18" charset="0"/>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控制面板</a:t>
            </a:r>
            <a:r>
              <a:rPr lang="en-US" altLang="zh-CN" sz="1400" b="1" kern="100" dirty="0">
                <a:solidFill>
                  <a:srgbClr val="FF0000"/>
                </a:solidFill>
                <a:latin typeface="Times New Roman" panose="02020603050405020304" pitchFamily="18" charset="0"/>
                <a:ea typeface="宋体" panose="02010600030101010101" pitchFamily="2" charset="-122"/>
              </a:rPr>
              <a:t>-</a:t>
            </a:r>
            <a:r>
              <a:rPr lang="zh-CN" altLang="zh-CN" sz="1400" b="1" kern="100" dirty="0">
                <a:solidFill>
                  <a:srgbClr val="FF0000"/>
                </a:solidFill>
                <a:latin typeface="Times New Roman" panose="02020603050405020304" pitchFamily="18" charset="0"/>
                <a:ea typeface="宋体" panose="02010600030101010101" pitchFamily="2" charset="-122"/>
              </a:rPr>
              <a:t>配置</a:t>
            </a:r>
            <a:r>
              <a:rPr lang="en-US" altLang="zh-CN" sz="1400" b="1" kern="100" dirty="0">
                <a:solidFill>
                  <a:srgbClr val="FF0000"/>
                </a:solidFill>
                <a:latin typeface="Times New Roman" panose="02020603050405020304" pitchFamily="18" charset="0"/>
                <a:ea typeface="宋体" panose="02010600030101010101" pitchFamily="2" charset="-122"/>
              </a:rPr>
              <a:t>-Motion-Transmission</a:t>
            </a:r>
            <a:r>
              <a:rPr lang="zh-CN" altLang="zh-CN" sz="1400" kern="100" dirty="0">
                <a:solidFill>
                  <a:srgbClr val="0070C0"/>
                </a:solidFill>
                <a:latin typeface="Times New Roman" panose="02020603050405020304" pitchFamily="18" charset="0"/>
                <a:ea typeface="宋体" panose="02010600030101010101" pitchFamily="2" charset="-122"/>
              </a:rPr>
              <a:t>”查得。</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523308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6981876" cy="666572"/>
          </a:xfrm>
        </p:spPr>
        <p:txBody>
          <a:bodyPr>
            <a:normAutofit/>
          </a:bodyPr>
          <a:lstStyle/>
          <a:p>
            <a:r>
              <a:rPr lang="zh-CN" altLang="en-US" dirty="0"/>
              <a:t>单元四  </a:t>
            </a:r>
            <a:r>
              <a:rPr lang="en-US" altLang="zh-CN" dirty="0"/>
              <a:t>ABB</a:t>
            </a:r>
            <a:r>
              <a:rPr lang="zh-CN" altLang="en-US" dirty="0"/>
              <a:t>工业机器人校准</a:t>
            </a:r>
          </a:p>
        </p:txBody>
      </p:sp>
      <p:sp>
        <p:nvSpPr>
          <p:cNvPr id="2" name="Rectangle 2">
            <a:extLst>
              <a:ext uri="{FF2B5EF4-FFF2-40B4-BE49-F238E27FC236}">
                <a16:creationId xmlns:a16="http://schemas.microsoft.com/office/drawing/2014/main" id="{87AE83F3-F27E-4EBB-89C4-B111EA7F6608}"/>
              </a:ext>
            </a:extLst>
          </p:cNvPr>
          <p:cNvSpPr>
            <a:spLocks noChangeArrowheads="1"/>
          </p:cNvSpPr>
          <p:nvPr/>
        </p:nvSpPr>
        <p:spPr bwMode="auto">
          <a:xfrm>
            <a:off x="2918618" y="11453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日期占位符 8">
            <a:extLst>
              <a:ext uri="{FF2B5EF4-FFF2-40B4-BE49-F238E27FC236}">
                <a16:creationId xmlns:a16="http://schemas.microsoft.com/office/drawing/2014/main" id="{E78804CC-C3CC-40FC-9BAB-1908D7A4152B}"/>
              </a:ext>
            </a:extLst>
          </p:cNvPr>
          <p:cNvSpPr>
            <a:spLocks noGrp="1"/>
          </p:cNvSpPr>
          <p:nvPr>
            <p:ph type="dt" sz="half" idx="10"/>
          </p:nvPr>
        </p:nvSpPr>
        <p:spPr>
          <a:xfrm>
            <a:off x="768097" y="4853028"/>
            <a:ext cx="1615607" cy="205740"/>
          </a:xfrm>
        </p:spPr>
        <p:txBody>
          <a:bodyPr/>
          <a:lstStyle/>
          <a:p>
            <a:fld id="{F79BA191-3843-4FC1-A072-011F9E247C7D}" type="datetime1">
              <a:rPr lang="en-US" altLang="zh-CN" smtClean="0"/>
              <a:t>7/4/2024</a:t>
            </a:fld>
            <a:endParaRPr lang="zh-CN" altLang="en-US" dirty="0"/>
          </a:p>
        </p:txBody>
      </p:sp>
      <p:sp>
        <p:nvSpPr>
          <p:cNvPr id="3" name="矩形 2">
            <a:extLst>
              <a:ext uri="{FF2B5EF4-FFF2-40B4-BE49-F238E27FC236}">
                <a16:creationId xmlns:a16="http://schemas.microsoft.com/office/drawing/2014/main" id="{4EC633AC-0D3B-4A41-A8D4-5760C511BA79}"/>
              </a:ext>
            </a:extLst>
          </p:cNvPr>
          <p:cNvSpPr/>
          <p:nvPr/>
        </p:nvSpPr>
        <p:spPr>
          <a:xfrm>
            <a:off x="367259" y="472090"/>
            <a:ext cx="8280000" cy="2959977"/>
          </a:xfrm>
          <a:prstGeom prst="rect">
            <a:avLst/>
          </a:prstGeom>
        </p:spPr>
        <p:txBody>
          <a:bodyPr>
            <a:spAutoFit/>
          </a:bodyPr>
          <a:lstStyle/>
          <a:p>
            <a:pPr algn="just">
              <a:lnSpc>
                <a:spcPct val="150000"/>
              </a:lnSpc>
            </a:pPr>
            <a:r>
              <a:rPr lang="en-US" altLang="zh-CN" sz="1400" b="1" kern="100" dirty="0">
                <a:solidFill>
                  <a:srgbClr val="FF0000"/>
                </a:solidFill>
                <a:latin typeface="Times New Roman" panose="02020603050405020304" pitchFamily="18" charset="0"/>
                <a:ea typeface="宋体" panose="02010600030101010101" pitchFamily="2" charset="-122"/>
              </a:rPr>
              <a:t>1.4.2</a:t>
            </a:r>
            <a:r>
              <a:rPr lang="zh-CN" altLang="zh-CN" sz="1400" b="1" kern="100" dirty="0">
                <a:solidFill>
                  <a:srgbClr val="FF0000"/>
                </a:solidFill>
                <a:latin typeface="Times New Roman" panose="02020603050405020304" pitchFamily="18" charset="0"/>
                <a:ea typeface="宋体" panose="02010600030101010101" pitchFamily="2" charset="-122"/>
              </a:rPr>
              <a:t>机器人校准方法</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ABB</a:t>
            </a:r>
            <a:r>
              <a:rPr lang="zh-CN" altLang="zh-CN" sz="1400" kern="100" dirty="0">
                <a:solidFill>
                  <a:srgbClr val="0070C0"/>
                </a:solidFill>
                <a:latin typeface="Times New Roman" panose="02020603050405020304" pitchFamily="18" charset="0"/>
                <a:ea typeface="宋体" panose="02010600030101010101" pitchFamily="2" charset="-122"/>
              </a:rPr>
              <a:t>工业机器人校准方法主要分三种：</a:t>
            </a:r>
            <a:r>
              <a:rPr lang="zh-CN" altLang="zh-CN" sz="1400" kern="100" dirty="0">
                <a:solidFill>
                  <a:srgbClr val="FF0000"/>
                </a:solidFill>
                <a:latin typeface="Times New Roman" panose="02020603050405020304" pitchFamily="18" charset="0"/>
                <a:ea typeface="宋体" panose="02010600030101010101" pitchFamily="2" charset="-122"/>
              </a:rPr>
              <a:t>更新转数计数器、编辑校准参数与</a:t>
            </a:r>
            <a:r>
              <a:rPr lang="en-US" altLang="zh-CN" sz="1400" kern="100" dirty="0">
                <a:solidFill>
                  <a:srgbClr val="FF0000"/>
                </a:solidFill>
                <a:latin typeface="Times New Roman" panose="02020603050405020304" pitchFamily="18" charset="0"/>
                <a:ea typeface="宋体" panose="02010600030101010101" pitchFamily="2" charset="-122"/>
              </a:rPr>
              <a:t>Axis</a:t>
            </a:r>
            <a:r>
              <a:rPr lang="zh-CN" altLang="zh-CN" sz="1400" kern="100" dirty="0">
                <a:solidFill>
                  <a:srgbClr val="FF0000"/>
                </a:solidFill>
                <a:latin typeface="Times New Roman" panose="02020603050405020304" pitchFamily="18" charset="0"/>
                <a:ea typeface="宋体" panose="02010600030101010101" pitchFamily="2" charset="-122"/>
              </a:rPr>
              <a:t>校准。</a:t>
            </a:r>
            <a:endParaRPr lang="en-US" altLang="zh-CN" sz="1400" kern="100" dirty="0">
              <a:solidFill>
                <a:srgbClr val="FF0000"/>
              </a:solidFill>
              <a:latin typeface="Times New Roman" panose="02020603050405020304" pitchFamily="18" charset="0"/>
              <a:ea typeface="宋体" panose="02010600030101010101" pitchFamily="2" charset="-122"/>
            </a:endParaRPr>
          </a:p>
          <a:p>
            <a:pPr>
              <a:lnSpc>
                <a:spcPct val="150000"/>
              </a:lnSpc>
            </a:pPr>
            <a:r>
              <a:rPr lang="zh-CN" altLang="zh-CN" sz="1400" kern="100" dirty="0">
                <a:solidFill>
                  <a:srgbClr val="0070C0"/>
                </a:solidFill>
                <a:latin typeface="Times New Roman" panose="02020603050405020304" pitchFamily="18" charset="0"/>
                <a:ea typeface="宋体" panose="02010600030101010101" pitchFamily="2" charset="-122"/>
              </a:rPr>
              <a:t>其中</a:t>
            </a:r>
            <a:r>
              <a:rPr lang="zh-CN" altLang="zh-CN" sz="1400" kern="100" dirty="0">
                <a:solidFill>
                  <a:srgbClr val="FF0000"/>
                </a:solidFill>
                <a:latin typeface="Times New Roman" panose="02020603050405020304" pitchFamily="18" charset="0"/>
                <a:ea typeface="宋体" panose="02010600030101010101" pitchFamily="2" charset="-122"/>
              </a:rPr>
              <a:t>更新转数计数器</a:t>
            </a:r>
            <a:r>
              <a:rPr lang="zh-CN" altLang="zh-CN" sz="1400" kern="100" dirty="0">
                <a:solidFill>
                  <a:srgbClr val="0070C0"/>
                </a:solidFill>
                <a:latin typeface="Times New Roman" panose="02020603050405020304" pitchFamily="18" charset="0"/>
                <a:ea typeface="宋体" panose="02010600030101010101" pitchFamily="2" charset="-122"/>
              </a:rPr>
              <a:t>在机器人本体未发生拆装的情况下使用；</a:t>
            </a:r>
            <a:endParaRPr lang="en-US" altLang="zh-CN" sz="1400" kern="100" dirty="0">
              <a:solidFill>
                <a:srgbClr val="0070C0"/>
              </a:solidFill>
              <a:latin typeface="Times New Roman" panose="02020603050405020304" pitchFamily="18" charset="0"/>
              <a:ea typeface="宋体" panose="02010600030101010101" pitchFamily="2" charset="-122"/>
            </a:endParaRPr>
          </a:p>
          <a:p>
            <a:pPr>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FF0000"/>
                </a:solidFill>
                <a:latin typeface="Times New Roman" panose="02020603050405020304" pitchFamily="18" charset="0"/>
                <a:ea typeface="宋体" panose="02010600030101010101" pitchFamily="2" charset="-122"/>
              </a:rPr>
              <a:t>编辑校准参数</a:t>
            </a:r>
            <a:r>
              <a:rPr lang="zh-CN" altLang="zh-CN" sz="1400" kern="100" dirty="0">
                <a:solidFill>
                  <a:srgbClr val="0070C0"/>
                </a:solidFill>
                <a:latin typeface="Times New Roman" panose="02020603050405020304" pitchFamily="18" charset="0"/>
                <a:ea typeface="宋体" panose="02010600030101010101" pitchFamily="2" charset="-122"/>
              </a:rPr>
              <a:t>适用于现场未发生电机更换、本体拆装，而电机校准参数被人为修改的情形；</a:t>
            </a:r>
            <a:endParaRPr lang="en-US" altLang="zh-CN" sz="1400" kern="100" dirty="0">
              <a:solidFill>
                <a:srgbClr val="0070C0"/>
              </a:solidFill>
              <a:latin typeface="Times New Roman" panose="02020603050405020304" pitchFamily="18" charset="0"/>
              <a:ea typeface="宋体" panose="02010600030101010101" pitchFamily="2" charset="-122"/>
            </a:endParaRPr>
          </a:p>
          <a:p>
            <a:pPr>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en-US" altLang="zh-CN" sz="1400" kern="100" dirty="0">
                <a:solidFill>
                  <a:srgbClr val="FF0000"/>
                </a:solidFill>
                <a:latin typeface="Times New Roman" panose="02020603050405020304" pitchFamily="18" charset="0"/>
                <a:ea typeface="宋体" panose="02010600030101010101" pitchFamily="2" charset="-122"/>
              </a:rPr>
              <a:t>Axis</a:t>
            </a:r>
            <a:r>
              <a:rPr lang="zh-CN" altLang="zh-CN" sz="1400" kern="100" dirty="0">
                <a:solidFill>
                  <a:srgbClr val="FF0000"/>
                </a:solidFill>
                <a:latin typeface="Times New Roman" panose="02020603050405020304" pitchFamily="18" charset="0"/>
                <a:ea typeface="宋体" panose="02010600030101010101" pitchFamily="2" charset="-122"/>
              </a:rPr>
              <a:t>校准</a:t>
            </a:r>
            <a:r>
              <a:rPr lang="zh-CN" altLang="zh-CN" sz="1400" kern="100" dirty="0">
                <a:solidFill>
                  <a:srgbClr val="0070C0"/>
                </a:solidFill>
                <a:latin typeface="Times New Roman" panose="02020603050405020304" pitchFamily="18" charset="0"/>
                <a:ea typeface="宋体" panose="02010600030101010101" pitchFamily="2" charset="-122"/>
              </a:rPr>
              <a:t>则是机器人在工厂采用标定绝对零位的方法。</a:t>
            </a:r>
          </a:p>
          <a:p>
            <a:pPr>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1.</a:t>
            </a:r>
            <a:r>
              <a:rPr lang="zh-CN" altLang="zh-CN" sz="1400" b="1" kern="100" dirty="0">
                <a:solidFill>
                  <a:srgbClr val="FF0000"/>
                </a:solidFill>
                <a:latin typeface="Times New Roman" panose="02020603050405020304" pitchFamily="18" charset="0"/>
                <a:ea typeface="宋体" panose="02010600030101010101" pitchFamily="2" charset="-122"/>
              </a:rPr>
              <a:t>更新转数计数器</a:t>
            </a:r>
          </a:p>
          <a:p>
            <a:pPr>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电机旋转圈数在机器人关机时通过串口测量板（</a:t>
            </a:r>
            <a:r>
              <a:rPr lang="en-US" altLang="zh-CN" sz="1400" kern="100" dirty="0">
                <a:solidFill>
                  <a:srgbClr val="0070C0"/>
                </a:solidFill>
                <a:latin typeface="Times New Roman" panose="02020603050405020304" pitchFamily="18" charset="0"/>
                <a:ea typeface="宋体" panose="02010600030101010101" pitchFamily="2" charset="-122"/>
              </a:rPr>
              <a:t>SMB</a:t>
            </a:r>
            <a:r>
              <a:rPr lang="zh-CN" altLang="zh-CN" sz="1400" kern="100" dirty="0">
                <a:solidFill>
                  <a:srgbClr val="0070C0"/>
                </a:solidFill>
                <a:latin typeface="Times New Roman" panose="02020603050405020304" pitchFamily="18" charset="0"/>
                <a:ea typeface="宋体" panose="02010600030101010101" pitchFamily="2" charset="-122"/>
              </a:rPr>
              <a:t>）上的电池供电保存，若</a:t>
            </a:r>
            <a:r>
              <a:rPr lang="en-US" altLang="zh-CN" sz="1400" kern="100" dirty="0">
                <a:solidFill>
                  <a:srgbClr val="0070C0"/>
                </a:solidFill>
                <a:latin typeface="Times New Roman" panose="02020603050405020304" pitchFamily="18" charset="0"/>
                <a:ea typeface="宋体" panose="02010600030101010101" pitchFamily="2" charset="-122"/>
              </a:rPr>
              <a:t>SMB</a:t>
            </a:r>
            <a:r>
              <a:rPr lang="zh-CN" altLang="zh-CN" sz="1400" kern="100" dirty="0">
                <a:solidFill>
                  <a:srgbClr val="0070C0"/>
                </a:solidFill>
                <a:latin typeface="Times New Roman" panose="02020603050405020304" pitchFamily="18" charset="0"/>
                <a:ea typeface="宋体" panose="02010600030101010101" pitchFamily="2" charset="-122"/>
              </a:rPr>
              <a:t>电池没电或其他原因导致机器人出现“转数计数器未更新”报警时表明电机圈数丢失，此时需要告知机器人零圈的大概位置，实际上零位参考信息并未丢失。</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pic>
        <p:nvPicPr>
          <p:cNvPr id="9" name="图片 8">
            <a:extLst>
              <a:ext uri="{FF2B5EF4-FFF2-40B4-BE49-F238E27FC236}">
                <a16:creationId xmlns:a16="http://schemas.microsoft.com/office/drawing/2014/main" id="{CFCD618A-93CD-4CA4-964C-2F427F69EEE0}"/>
              </a:ext>
            </a:extLst>
          </p:cNvPr>
          <p:cNvPicPr/>
          <p:nvPr/>
        </p:nvPicPr>
        <p:blipFill rotWithShape="1">
          <a:blip r:embed="rId2"/>
          <a:srcRect l="5273" t="9632" r="53119" b="40411"/>
          <a:stretch/>
        </p:blipFill>
        <p:spPr bwMode="auto">
          <a:xfrm>
            <a:off x="4421370" y="3133485"/>
            <a:ext cx="2879725" cy="19437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3229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6981876" cy="666572"/>
          </a:xfrm>
        </p:spPr>
        <p:txBody>
          <a:bodyPr>
            <a:normAutofit/>
          </a:bodyPr>
          <a:lstStyle/>
          <a:p>
            <a:r>
              <a:rPr lang="zh-CN" altLang="en-US" dirty="0"/>
              <a:t>单元四  </a:t>
            </a:r>
            <a:r>
              <a:rPr lang="en-US" altLang="zh-CN" dirty="0"/>
              <a:t>ABB</a:t>
            </a:r>
            <a:r>
              <a:rPr lang="zh-CN" altLang="en-US" dirty="0"/>
              <a:t>工业机器人校准</a:t>
            </a:r>
          </a:p>
        </p:txBody>
      </p:sp>
      <p:sp>
        <p:nvSpPr>
          <p:cNvPr id="2" name="Rectangle 2">
            <a:extLst>
              <a:ext uri="{FF2B5EF4-FFF2-40B4-BE49-F238E27FC236}">
                <a16:creationId xmlns:a16="http://schemas.microsoft.com/office/drawing/2014/main" id="{87AE83F3-F27E-4EBB-89C4-B111EA7F6608}"/>
              </a:ext>
            </a:extLst>
          </p:cNvPr>
          <p:cNvSpPr>
            <a:spLocks noChangeArrowheads="1"/>
          </p:cNvSpPr>
          <p:nvPr/>
        </p:nvSpPr>
        <p:spPr bwMode="auto">
          <a:xfrm>
            <a:off x="2918618" y="11453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日期占位符 8">
            <a:extLst>
              <a:ext uri="{FF2B5EF4-FFF2-40B4-BE49-F238E27FC236}">
                <a16:creationId xmlns:a16="http://schemas.microsoft.com/office/drawing/2014/main" id="{E78804CC-C3CC-40FC-9BAB-1908D7A4152B}"/>
              </a:ext>
            </a:extLst>
          </p:cNvPr>
          <p:cNvSpPr>
            <a:spLocks noGrp="1"/>
          </p:cNvSpPr>
          <p:nvPr>
            <p:ph type="dt" sz="half" idx="10"/>
          </p:nvPr>
        </p:nvSpPr>
        <p:spPr>
          <a:xfrm>
            <a:off x="768097" y="4853028"/>
            <a:ext cx="1615607" cy="205740"/>
          </a:xfrm>
        </p:spPr>
        <p:txBody>
          <a:bodyPr/>
          <a:lstStyle/>
          <a:p>
            <a:fld id="{9F7B46C1-3CA1-4016-AFB9-73ADF5B431EC}" type="datetime1">
              <a:rPr lang="en-US" altLang="zh-CN" smtClean="0"/>
              <a:t>7/4/2024</a:t>
            </a:fld>
            <a:endParaRPr lang="zh-CN" altLang="en-US" dirty="0"/>
          </a:p>
        </p:txBody>
      </p:sp>
      <p:sp>
        <p:nvSpPr>
          <p:cNvPr id="3" name="矩形 2">
            <a:extLst>
              <a:ext uri="{FF2B5EF4-FFF2-40B4-BE49-F238E27FC236}">
                <a16:creationId xmlns:a16="http://schemas.microsoft.com/office/drawing/2014/main" id="{234088F8-BFA7-46FA-8F4B-1824894B99E0}"/>
              </a:ext>
            </a:extLst>
          </p:cNvPr>
          <p:cNvSpPr/>
          <p:nvPr/>
        </p:nvSpPr>
        <p:spPr>
          <a:xfrm>
            <a:off x="319574" y="2571750"/>
            <a:ext cx="8280000" cy="1667316"/>
          </a:xfrm>
          <a:prstGeom prst="rect">
            <a:avLst/>
          </a:prstGeom>
        </p:spPr>
        <p:txBody>
          <a:bodyPr>
            <a:spAutoFit/>
          </a:bodyPr>
          <a:lstStyle/>
          <a:p>
            <a:pPr indent="266700">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3.Axis</a:t>
            </a:r>
            <a:r>
              <a:rPr lang="zh-CN" altLang="zh-CN" sz="1400" b="1" kern="100" dirty="0">
                <a:solidFill>
                  <a:srgbClr val="FF0000"/>
                </a:solidFill>
                <a:latin typeface="Times New Roman" panose="02020603050405020304" pitchFamily="18" charset="0"/>
                <a:ea typeface="宋体" panose="02010600030101010101" pitchFamily="2" charset="-122"/>
              </a:rPr>
              <a:t>校准</a:t>
            </a:r>
          </a:p>
          <a:p>
            <a:pPr indent="266700">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ABB</a:t>
            </a:r>
            <a:r>
              <a:rPr lang="zh-CN" altLang="zh-CN" sz="1400" kern="100" dirty="0">
                <a:solidFill>
                  <a:srgbClr val="0070C0"/>
                </a:solidFill>
                <a:latin typeface="Times New Roman" panose="02020603050405020304" pitchFamily="18" charset="0"/>
                <a:ea typeface="宋体" panose="02010600030101010101" pitchFamily="2" charset="-122"/>
              </a:rPr>
              <a:t>工业机器人出厂前的绝对零位一般是通过</a:t>
            </a:r>
            <a:r>
              <a:rPr lang="en-US" altLang="zh-CN" sz="1400" kern="100" dirty="0">
                <a:solidFill>
                  <a:srgbClr val="0070C0"/>
                </a:solidFill>
                <a:latin typeface="Times New Roman" panose="02020603050405020304" pitchFamily="18" charset="0"/>
                <a:ea typeface="宋体" panose="02010600030101010101" pitchFamily="2" charset="-122"/>
              </a:rPr>
              <a:t>Axis</a:t>
            </a:r>
            <a:r>
              <a:rPr lang="zh-CN" altLang="zh-CN" sz="1400" kern="100" dirty="0">
                <a:solidFill>
                  <a:srgbClr val="0070C0"/>
                </a:solidFill>
                <a:latin typeface="Times New Roman" panose="02020603050405020304" pitchFamily="18" charset="0"/>
                <a:ea typeface="宋体" panose="02010600030101010101" pitchFamily="2" charset="-122"/>
              </a:rPr>
              <a:t>校准方法标定的。</a:t>
            </a:r>
            <a:r>
              <a:rPr lang="en-US" altLang="zh-CN" sz="1400" kern="100" dirty="0">
                <a:solidFill>
                  <a:srgbClr val="0070C0"/>
                </a:solidFill>
                <a:latin typeface="Times New Roman" panose="02020603050405020304" pitchFamily="18" charset="0"/>
                <a:ea typeface="宋体" panose="02010600030101010101" pitchFamily="2" charset="-122"/>
              </a:rPr>
              <a:t>Axis</a:t>
            </a:r>
            <a:r>
              <a:rPr lang="zh-CN" altLang="zh-CN" sz="1400" kern="100" dirty="0">
                <a:solidFill>
                  <a:srgbClr val="0070C0"/>
                </a:solidFill>
                <a:latin typeface="Times New Roman" panose="02020603050405020304" pitchFamily="18" charset="0"/>
                <a:ea typeface="宋体" panose="02010600030101010101" pitchFamily="2" charset="-122"/>
              </a:rPr>
              <a:t>校准方法采用在本体对应的位置安装</a:t>
            </a:r>
            <a:r>
              <a:rPr lang="en-US" altLang="zh-CN" sz="1400" kern="100" dirty="0">
                <a:solidFill>
                  <a:srgbClr val="0070C0"/>
                </a:solidFill>
                <a:latin typeface="Times New Roman" panose="02020603050405020304" pitchFamily="18" charset="0"/>
                <a:ea typeface="宋体" panose="02010600030101010101" pitchFamily="2" charset="-122"/>
              </a:rPr>
              <a:t>pin</a:t>
            </a:r>
            <a:r>
              <a:rPr lang="zh-CN" altLang="zh-CN" sz="1400" kern="100" dirty="0">
                <a:solidFill>
                  <a:srgbClr val="0070C0"/>
                </a:solidFill>
                <a:latin typeface="Times New Roman" panose="02020603050405020304" pitchFamily="18" charset="0"/>
                <a:ea typeface="宋体" panose="02010600030101010101" pitchFamily="2" charset="-122"/>
              </a:rPr>
              <a:t>撞针，运行程序自动测量机器人的零位信息。</a:t>
            </a:r>
            <a:endParaRPr lang="en-US" altLang="zh-CN" sz="14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en-US" altLang="zh-CN" sz="1400" kern="100" dirty="0">
                <a:solidFill>
                  <a:srgbClr val="0070C0"/>
                </a:solidFill>
                <a:latin typeface="宋体" panose="02010600030101010101" pitchFamily="2" charset="-122"/>
                <a:ea typeface="宋体" panose="02010600030101010101" pitchFamily="2" charset="-122"/>
              </a:rPr>
              <a:t>Axis</a:t>
            </a:r>
            <a:r>
              <a:rPr lang="zh-CN" altLang="zh-CN" sz="1400" kern="100" dirty="0">
                <a:solidFill>
                  <a:srgbClr val="0070C0"/>
                </a:solidFill>
                <a:latin typeface="Times New Roman" panose="02020603050405020304" pitchFamily="18" charset="0"/>
                <a:ea typeface="宋体" panose="02010600030101010101" pitchFamily="2" charset="-122"/>
              </a:rPr>
              <a:t>校准操作分为两步：粗校准与精校准。粗校准采用前文所述的“更新转数计数器操作”，精校准需调用</a:t>
            </a:r>
            <a:r>
              <a:rPr lang="en-US" altLang="zh-CN" sz="1400" kern="100" dirty="0">
                <a:solidFill>
                  <a:srgbClr val="0070C0"/>
                </a:solidFill>
                <a:latin typeface="Times New Roman" panose="02020603050405020304" pitchFamily="18" charset="0"/>
                <a:ea typeface="宋体" panose="02010600030101010101" pitchFamily="2" charset="-122"/>
              </a:rPr>
              <a:t>Axis Calibration</a:t>
            </a:r>
            <a:r>
              <a:rPr lang="zh-CN" altLang="zh-CN" sz="1400" kern="100" dirty="0">
                <a:solidFill>
                  <a:srgbClr val="0070C0"/>
                </a:solidFill>
                <a:latin typeface="Times New Roman" panose="02020603050405020304" pitchFamily="18" charset="0"/>
                <a:ea typeface="宋体" panose="02010600030101010101" pitchFamily="2" charset="-122"/>
              </a:rPr>
              <a:t>例行程序完成</a:t>
            </a:r>
            <a:r>
              <a:rPr lang="en-US" altLang="zh-CN" sz="1400" kern="100" dirty="0">
                <a:solidFill>
                  <a:srgbClr val="0070C0"/>
                </a:solidFill>
                <a:latin typeface="Times New Roman" panose="02020603050405020304" pitchFamily="18" charset="0"/>
                <a:ea typeface="宋体" panose="02010600030101010101" pitchFamily="2" charset="-122"/>
              </a:rPr>
              <a:t>Axis</a:t>
            </a:r>
            <a:r>
              <a:rPr lang="zh-CN" altLang="zh-CN" sz="1400" kern="100" dirty="0">
                <a:solidFill>
                  <a:srgbClr val="0070C0"/>
                </a:solidFill>
                <a:latin typeface="Times New Roman" panose="02020603050405020304" pitchFamily="18" charset="0"/>
                <a:ea typeface="宋体" panose="02010600030101010101" pitchFamily="2" charset="-122"/>
              </a:rPr>
              <a:t>校准。</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pic>
        <p:nvPicPr>
          <p:cNvPr id="6" name="图片 5">
            <a:extLst>
              <a:ext uri="{FF2B5EF4-FFF2-40B4-BE49-F238E27FC236}">
                <a16:creationId xmlns:a16="http://schemas.microsoft.com/office/drawing/2014/main" id="{CA0990D5-C644-4E90-866D-176C0B3A8E01}"/>
              </a:ext>
            </a:extLst>
          </p:cNvPr>
          <p:cNvPicPr/>
          <p:nvPr/>
        </p:nvPicPr>
        <p:blipFill rotWithShape="1">
          <a:blip r:embed="rId2"/>
          <a:srcRect l="10547" t="17979" r="47989" b="31935"/>
          <a:stretch/>
        </p:blipFill>
        <p:spPr bwMode="auto">
          <a:xfrm>
            <a:off x="1932195" y="853899"/>
            <a:ext cx="2879725" cy="1958340"/>
          </a:xfrm>
          <a:prstGeom prst="rect">
            <a:avLst/>
          </a:prstGeom>
          <a:ln>
            <a:noFill/>
          </a:ln>
          <a:extLst>
            <a:ext uri="{53640926-AAD7-44D8-BBD7-CCE9431645EC}">
              <a14:shadowObscured xmlns:a14="http://schemas.microsoft.com/office/drawing/2010/main"/>
            </a:ext>
          </a:extLst>
        </p:spPr>
      </p:pic>
      <p:sp>
        <p:nvSpPr>
          <p:cNvPr id="8" name="矩形 7">
            <a:extLst>
              <a:ext uri="{FF2B5EF4-FFF2-40B4-BE49-F238E27FC236}">
                <a16:creationId xmlns:a16="http://schemas.microsoft.com/office/drawing/2014/main" id="{D363F3C9-F262-4C31-9792-828CAC261F39}"/>
              </a:ext>
            </a:extLst>
          </p:cNvPr>
          <p:cNvSpPr/>
          <p:nvPr/>
        </p:nvSpPr>
        <p:spPr>
          <a:xfrm>
            <a:off x="275645" y="479245"/>
            <a:ext cx="1710725" cy="374654"/>
          </a:xfrm>
          <a:prstGeom prst="rect">
            <a:avLst/>
          </a:prstGeom>
        </p:spPr>
        <p:txBody>
          <a:bodyPr wrap="none">
            <a:spAutoFit/>
          </a:bodyPr>
          <a:lstStyle/>
          <a:p>
            <a:pPr indent="266700">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2.</a:t>
            </a:r>
            <a:r>
              <a:rPr lang="zh-CN" altLang="zh-CN" sz="1400" b="1" kern="100" dirty="0">
                <a:solidFill>
                  <a:srgbClr val="FF0000"/>
                </a:solidFill>
                <a:latin typeface="宋体" panose="02010600030101010101" pitchFamily="2" charset="-122"/>
                <a:ea typeface="宋体" panose="02010600030101010101" pitchFamily="2" charset="-122"/>
              </a:rPr>
              <a:t>编辑校准参数</a:t>
            </a:r>
          </a:p>
        </p:txBody>
      </p:sp>
      <p:pic>
        <p:nvPicPr>
          <p:cNvPr id="9" name="图片 8">
            <a:extLst>
              <a:ext uri="{FF2B5EF4-FFF2-40B4-BE49-F238E27FC236}">
                <a16:creationId xmlns:a16="http://schemas.microsoft.com/office/drawing/2014/main" id="{79610913-0FFB-4F1B-9215-38E946F750AC}"/>
              </a:ext>
            </a:extLst>
          </p:cNvPr>
          <p:cNvPicPr/>
          <p:nvPr/>
        </p:nvPicPr>
        <p:blipFill rotWithShape="1">
          <a:blip r:embed="rId3"/>
          <a:srcRect l="10114" t="17979" r="47989" b="31550"/>
          <a:stretch/>
        </p:blipFill>
        <p:spPr bwMode="auto">
          <a:xfrm>
            <a:off x="5086003" y="861519"/>
            <a:ext cx="2879725" cy="19507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31846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7AE83F3-F27E-4EBB-89C4-B111EA7F6608}"/>
              </a:ext>
            </a:extLst>
          </p:cNvPr>
          <p:cNvSpPr>
            <a:spLocks noChangeArrowheads="1"/>
          </p:cNvSpPr>
          <p:nvPr/>
        </p:nvSpPr>
        <p:spPr bwMode="auto">
          <a:xfrm>
            <a:off x="2918618" y="11453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日期占位符 8">
            <a:extLst>
              <a:ext uri="{FF2B5EF4-FFF2-40B4-BE49-F238E27FC236}">
                <a16:creationId xmlns:a16="http://schemas.microsoft.com/office/drawing/2014/main" id="{E78804CC-C3CC-40FC-9BAB-1908D7A4152B}"/>
              </a:ext>
            </a:extLst>
          </p:cNvPr>
          <p:cNvSpPr>
            <a:spLocks noGrp="1"/>
          </p:cNvSpPr>
          <p:nvPr>
            <p:ph type="dt" sz="half" idx="10"/>
          </p:nvPr>
        </p:nvSpPr>
        <p:spPr>
          <a:xfrm>
            <a:off x="768097" y="4853028"/>
            <a:ext cx="1615607" cy="205740"/>
          </a:xfrm>
        </p:spPr>
        <p:txBody>
          <a:bodyPr/>
          <a:lstStyle/>
          <a:p>
            <a:fld id="{0216149B-2F42-4B4C-AE7C-C4C51A096815}" type="datetime1">
              <a:rPr lang="en-US" altLang="zh-CN" smtClean="0"/>
              <a:t>7/4/2024</a:t>
            </a:fld>
            <a:endParaRPr lang="zh-CN" altLang="en-US" dirty="0"/>
          </a:p>
        </p:txBody>
      </p:sp>
      <p:sp>
        <p:nvSpPr>
          <p:cNvPr id="8" name="Rectangle 2">
            <a:extLst>
              <a:ext uri="{FF2B5EF4-FFF2-40B4-BE49-F238E27FC236}">
                <a16:creationId xmlns:a16="http://schemas.microsoft.com/office/drawing/2014/main" id="{22F26180-1768-46F7-BF6A-B22269FFB000}"/>
              </a:ext>
            </a:extLst>
          </p:cNvPr>
          <p:cNvSpPr txBox="1">
            <a:spLocks noChangeArrowheads="1"/>
          </p:cNvSpPr>
          <p:nvPr/>
        </p:nvSpPr>
        <p:spPr bwMode="auto">
          <a:xfrm>
            <a:off x="904544" y="1475162"/>
            <a:ext cx="7334912" cy="1001596"/>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谢 谢！</a:t>
            </a:r>
            <a:endParaRPr lang="en-US" altLang="zh-CN"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56843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积分">
  <a:themeElements>
    <a:clrScheme name="积分">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积分">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积分">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txDef>
      <a:spPr bwMode="auto">
        <a:noFill/>
        <a:ln>
          <a:noFill/>
        </a:ln>
      </a:spPr>
      <a:bodyPr lIns="68574" tIns="34288" rIns="68574" bIns="34288" anchor="b"/>
      <a:lstStyle>
        <a:defPPr algn="ctr" defTabSz="914400" fontAlgn="base">
          <a:lnSpc>
            <a:spcPct val="200000"/>
          </a:lnSpc>
          <a:spcBef>
            <a:spcPct val="0"/>
          </a:spcBef>
          <a:spcAft>
            <a:spcPct val="0"/>
          </a:spcAft>
          <a:defRPr sz="3600"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1816</TotalTime>
  <Words>675</Words>
  <Application>Microsoft Office PowerPoint</Application>
  <PresentationFormat>全屏显示(16:9)</PresentationFormat>
  <Paragraphs>44</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等线</vt:lpstr>
      <vt:lpstr>宋体</vt:lpstr>
      <vt:lpstr>微软雅黑</vt:lpstr>
      <vt:lpstr>Calibri</vt:lpstr>
      <vt:lpstr>Times New Roman</vt:lpstr>
      <vt:lpstr>Tw Cen MT</vt:lpstr>
      <vt:lpstr>Tw Cen MT Condensed</vt:lpstr>
      <vt:lpstr>Wingdings</vt:lpstr>
      <vt:lpstr>Wingdings 3</vt:lpstr>
      <vt:lpstr>积分</vt:lpstr>
      <vt:lpstr>PowerPoint 演示文稿</vt:lpstr>
      <vt:lpstr>PowerPoint 演示文稿</vt:lpstr>
      <vt:lpstr>单元四  ABB工业机器人校准</vt:lpstr>
      <vt:lpstr>单元四  ABB工业机器人校准</vt:lpstr>
      <vt:lpstr>单元四  ABB工业机器人校准</vt:lpstr>
      <vt:lpstr>单元四  ABB工业机器人校准</vt:lpstr>
      <vt:lpstr>单元四  ABB工业机器人校准</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zhangah</cp:lastModifiedBy>
  <cp:revision>217</cp:revision>
  <cp:lastPrinted>2019-11-15T04:16:00Z</cp:lastPrinted>
  <dcterms:created xsi:type="dcterms:W3CDTF">2016-11-13T10:40:00Z</dcterms:created>
  <dcterms:modified xsi:type="dcterms:W3CDTF">2024-07-04T14:26:22Z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D531F706125F41F88F764CD171A90F58</vt:lpwstr>
  </property>
  <property fmtid="{D5CDD505-2E9C-101B-9397-08002B2CF9AE}" pid="3" name="KSOProductBuildVer">
    <vt:lpwstr>2052-11.1.0.10463</vt:lpwstr>
  </property>
</Properties>
</file>